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52" r:id="rId1"/>
  </p:sldMasterIdLst>
  <p:notesMasterIdLst>
    <p:notesMasterId r:id="rId16"/>
  </p:notesMasterIdLst>
  <p:sldIdLst>
    <p:sldId id="256" r:id="rId2"/>
    <p:sldId id="268" r:id="rId3"/>
    <p:sldId id="269" r:id="rId4"/>
    <p:sldId id="270" r:id="rId5"/>
    <p:sldId id="271" r:id="rId6"/>
    <p:sldId id="272" r:id="rId7"/>
    <p:sldId id="273" r:id="rId8"/>
    <p:sldId id="274" r:id="rId9"/>
    <p:sldId id="275" r:id="rId10"/>
    <p:sldId id="276" r:id="rId11"/>
    <p:sldId id="277" r:id="rId12"/>
    <p:sldId id="279" r:id="rId13"/>
    <p:sldId id="278" r:id="rId14"/>
    <p:sldId id="267"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3908" autoAdjust="0"/>
  </p:normalViewPr>
  <p:slideViewPr>
    <p:cSldViewPr snapToGrid="0">
      <p:cViewPr varScale="1">
        <p:scale>
          <a:sx n="84" d="100"/>
          <a:sy n="84" d="100"/>
        </p:scale>
        <p:origin x="1572" y="96"/>
      </p:cViewPr>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2.jpeg>
</file>

<file path=ppt/media/image3.jpeg>
</file>

<file path=ppt/media/image4.gif>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995941-CBE6-47E7-914C-58EB57A64688}" type="datetimeFigureOut">
              <a:rPr lang="en-GB" smtClean="0"/>
              <a:t>31/10/2016</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BB88D0-1625-4C5A-A9F1-73EE359DF139}" type="slidenum">
              <a:rPr lang="en-GB" smtClean="0"/>
              <a:t>‹#›</a:t>
            </a:fld>
            <a:endParaRPr lang="en-GB"/>
          </a:p>
        </p:txBody>
      </p:sp>
    </p:spTree>
    <p:extLst>
      <p:ext uri="{BB962C8B-B14F-4D97-AF65-F5344CB8AC3E}">
        <p14:creationId xmlns:p14="http://schemas.microsoft.com/office/powerpoint/2010/main" val="27552969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Graphs are pretty great</a:t>
            </a:r>
            <a:r>
              <a:rPr lang="en-GB" baseline="0" dirty="0"/>
              <a:t> – last week we discussed grids and </a:t>
            </a:r>
            <a:r>
              <a:rPr lang="en-GB" baseline="0" dirty="0" err="1"/>
              <a:t>quadtrees</a:t>
            </a:r>
            <a:r>
              <a:rPr lang="en-GB" baseline="0" dirty="0"/>
              <a:t>, with a hint of graphs (a tree is a type of graph after all). They’re made up of nodes (vertices) and edges (connections between nodes) and we can use them to represent all sorts of networks – from the world wide web to artificial neural networks.</a:t>
            </a:r>
          </a:p>
          <a:p>
            <a:endParaRPr lang="en-GB" baseline="0" dirty="0"/>
          </a:p>
          <a:p>
            <a:r>
              <a:rPr lang="en-GB" baseline="0" dirty="0"/>
              <a:t>We can weight a graph by assigning a cost to the edges between nodes, this is the cost to traverse that edge – this could be as simple as the distance between the nodes or it could include information related to the type of connection (in a game, we might say that nodes over water are more costly to traverse than those over land, or the costs required to upgrade units on a tech tree).</a:t>
            </a:r>
          </a:p>
        </p:txBody>
      </p:sp>
      <p:sp>
        <p:nvSpPr>
          <p:cNvPr id="4" name="Slide Number Placeholder 3"/>
          <p:cNvSpPr>
            <a:spLocks noGrp="1"/>
          </p:cNvSpPr>
          <p:nvPr>
            <p:ph type="sldNum" sz="quarter" idx="10"/>
          </p:nvPr>
        </p:nvSpPr>
        <p:spPr/>
        <p:txBody>
          <a:bodyPr/>
          <a:lstStyle/>
          <a:p>
            <a:fld id="{7CBB88D0-1625-4C5A-A9F1-73EE359DF139}" type="slidenum">
              <a:rPr lang="en-GB" smtClean="0"/>
              <a:t>2</a:t>
            </a:fld>
            <a:endParaRPr lang="en-GB"/>
          </a:p>
        </p:txBody>
      </p:sp>
    </p:spTree>
    <p:extLst>
      <p:ext uri="{BB962C8B-B14F-4D97-AF65-F5344CB8AC3E}">
        <p14:creationId xmlns:p14="http://schemas.microsoft.com/office/powerpoint/2010/main" val="39417009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This seems great, but the fact is that this approach to searching a graph is incredibly slow, there’s nothing to guide the search in any particular direction, so while we will find a path if it exists, it could take an age (As pointed out by Buckland, a graph with a branching factor of 10, assuming it takes a millisecond to expand each node will take 3,500 years to reach a depth of 14…)</a:t>
            </a:r>
          </a:p>
          <a:p>
            <a:endParaRPr lang="en-GB" dirty="0"/>
          </a:p>
          <a:p>
            <a:r>
              <a:rPr lang="en-GB" dirty="0"/>
              <a:t>To improve</a:t>
            </a:r>
            <a:r>
              <a:rPr lang="en-GB" baseline="0" dirty="0"/>
              <a:t> upon that 3500 year search, we can start to factor in the cost of any given route; there are plenty of approaches that do this, but we’ll focus on a couple (that happen to be pretty closely related): </a:t>
            </a:r>
            <a:r>
              <a:rPr lang="en-GB" baseline="0" dirty="0" err="1"/>
              <a:t>Djikstra’s</a:t>
            </a:r>
            <a:r>
              <a:rPr lang="en-GB" baseline="0" dirty="0"/>
              <a:t> and A*.</a:t>
            </a:r>
          </a:p>
          <a:p>
            <a:endParaRPr lang="en-GB" baseline="0" dirty="0"/>
          </a:p>
          <a:p>
            <a:r>
              <a:rPr lang="en-GB" baseline="0" dirty="0"/>
              <a:t>It’s important to note that </a:t>
            </a:r>
            <a:r>
              <a:rPr lang="en-GB" baseline="0" dirty="0" err="1"/>
              <a:t>Djikstra’s</a:t>
            </a:r>
            <a:r>
              <a:rPr lang="en-GB" baseline="0" dirty="0"/>
              <a:t> search will result in hitting the same number of edges as a BFS does (which is why it has been surpassed by A* as an implementation). But it’s useful to understand the basics before we move on to A*.</a:t>
            </a:r>
          </a:p>
          <a:p>
            <a:endParaRPr lang="en-GB" baseline="0" dirty="0"/>
          </a:p>
        </p:txBody>
      </p:sp>
      <p:sp>
        <p:nvSpPr>
          <p:cNvPr id="4" name="Slide Number Placeholder 3"/>
          <p:cNvSpPr>
            <a:spLocks noGrp="1"/>
          </p:cNvSpPr>
          <p:nvPr>
            <p:ph type="sldNum" sz="quarter" idx="10"/>
          </p:nvPr>
        </p:nvSpPr>
        <p:spPr/>
        <p:txBody>
          <a:bodyPr/>
          <a:lstStyle/>
          <a:p>
            <a:fld id="{7CBB88D0-1625-4C5A-A9F1-73EE359DF139}" type="slidenum">
              <a:rPr lang="en-GB" smtClean="0"/>
              <a:t>11</a:t>
            </a:fld>
            <a:endParaRPr lang="en-GB"/>
          </a:p>
        </p:txBody>
      </p:sp>
    </p:spTree>
    <p:extLst>
      <p:ext uri="{BB962C8B-B14F-4D97-AF65-F5344CB8AC3E}">
        <p14:creationId xmlns:p14="http://schemas.microsoft.com/office/powerpoint/2010/main" val="10200840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GB" baseline="0" dirty="0"/>
              <a:t>We assign every node a tentative distance value (0 for the root, infinity for the rest of the graph), </a:t>
            </a:r>
          </a:p>
          <a:p>
            <a:pPr marL="228600" indent="-228600">
              <a:buAutoNum type="arabicPeriod"/>
            </a:pPr>
            <a:r>
              <a:rPr lang="en-GB" baseline="0" dirty="0"/>
              <a:t>set the initial node as current and mark the rest as unvisited. Create a set of all of the unvisited nodes called the unvisited set (we can use lists or vectors to do this).</a:t>
            </a:r>
          </a:p>
          <a:p>
            <a:pPr marL="228600" indent="-228600">
              <a:buAutoNum type="arabicPeriod"/>
            </a:pPr>
            <a:r>
              <a:rPr lang="en-GB" baseline="0" dirty="0"/>
              <a:t>For the current node, consider all its unvisited neighbours and calculate their tentative distance – which is the cumulative distance from the parent node, if that value is less than the currently assigned distance to the node, we replace it (so the first visit will always overwrite the infinite value, further visits may or may not drop the distance to the node). </a:t>
            </a:r>
          </a:p>
          <a:p>
            <a:pPr marL="228600" indent="-228600">
              <a:buAutoNum type="arabicPeriod"/>
            </a:pPr>
            <a:r>
              <a:rPr lang="en-GB" baseline="0" dirty="0"/>
              <a:t>When we are done considering all the neighbours of the current node, we mark it as visited and remove it from the unvisited set.</a:t>
            </a:r>
          </a:p>
          <a:p>
            <a:pPr marL="228600" indent="-228600">
              <a:buAutoNum type="arabicPeriod"/>
            </a:pPr>
            <a:r>
              <a:rPr lang="en-GB" baseline="0" dirty="0"/>
              <a:t>If the destination node has been marked as visited, then we stop as the algorithm has finished. </a:t>
            </a:r>
          </a:p>
          <a:p>
            <a:pPr marL="228600" indent="-228600">
              <a:buAutoNum type="arabicPeriod"/>
            </a:pPr>
            <a:r>
              <a:rPr lang="en-GB" baseline="0" dirty="0"/>
              <a:t>Otherwise, select the unvisited node with the lowest tentative distance, set it as the new current node and go to 3.</a:t>
            </a:r>
          </a:p>
          <a:p>
            <a:endParaRPr lang="en-GB" dirty="0"/>
          </a:p>
        </p:txBody>
      </p:sp>
      <p:sp>
        <p:nvSpPr>
          <p:cNvPr id="4" name="Slide Number Placeholder 3"/>
          <p:cNvSpPr>
            <a:spLocks noGrp="1"/>
          </p:cNvSpPr>
          <p:nvPr>
            <p:ph type="sldNum" sz="quarter" idx="10"/>
          </p:nvPr>
        </p:nvSpPr>
        <p:spPr/>
        <p:txBody>
          <a:bodyPr/>
          <a:lstStyle/>
          <a:p>
            <a:fld id="{7CBB88D0-1625-4C5A-A9F1-73EE359DF139}" type="slidenum">
              <a:rPr lang="en-GB" smtClean="0"/>
              <a:t>12</a:t>
            </a:fld>
            <a:endParaRPr lang="en-GB"/>
          </a:p>
        </p:txBody>
      </p:sp>
    </p:spTree>
    <p:extLst>
      <p:ext uri="{BB962C8B-B14F-4D97-AF65-F5344CB8AC3E}">
        <p14:creationId xmlns:p14="http://schemas.microsoft.com/office/powerpoint/2010/main" val="6926383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 works</a:t>
            </a:r>
            <a:r>
              <a:rPr lang="en-GB" baseline="0" dirty="0"/>
              <a:t> by helping us to refine our cost assessment using something called a “heuristic”, which lets us guide the search path, allowing us to stop following more costly paths.</a:t>
            </a:r>
          </a:p>
          <a:p>
            <a:endParaRPr lang="en-GB" baseline="0" dirty="0"/>
          </a:p>
          <a:p>
            <a:r>
              <a:rPr lang="en-GB" baseline="0" dirty="0"/>
              <a:t>The main change we have over </a:t>
            </a:r>
            <a:r>
              <a:rPr lang="en-GB" baseline="0" dirty="0" err="1"/>
              <a:t>djikstras</a:t>
            </a:r>
            <a:r>
              <a:rPr lang="en-GB" baseline="0" dirty="0"/>
              <a:t> is that we compute a heuristic value that we add to our combined cost value – typically, this is the distance from the node being investigated and the target node (a straight line distance is known as a “Euclidean” distance, if we’re working in a grid based graph, we can use the “Manhattan” distance, which is the horizontal and vertical displacement).</a:t>
            </a:r>
          </a:p>
          <a:p>
            <a:endParaRPr lang="en-GB" baseline="0" dirty="0"/>
          </a:p>
          <a:p>
            <a:r>
              <a:rPr lang="en-GB" baseline="0" dirty="0"/>
              <a:t>The cost equation looks like f(n) = g(n) + h(n) where g is the cost from the start of the path to the current node and h is the heuristic. By representing the set of unvisited nodes with a priority queue, we can guarantee that the next node we visit is the one that has the lowest overall cost, so we’re “guiding” the algorithm to try to always move towards the goal node. In fact, we can consider </a:t>
            </a:r>
            <a:r>
              <a:rPr lang="en-GB" baseline="0" dirty="0" err="1"/>
              <a:t>Djikstras</a:t>
            </a:r>
            <a:r>
              <a:rPr lang="en-GB" baseline="0" dirty="0"/>
              <a:t> to be a special case of A* where the value of h is always set to 0… Just to be confusing and all!</a:t>
            </a:r>
          </a:p>
        </p:txBody>
      </p:sp>
      <p:sp>
        <p:nvSpPr>
          <p:cNvPr id="4" name="Slide Number Placeholder 3"/>
          <p:cNvSpPr>
            <a:spLocks noGrp="1"/>
          </p:cNvSpPr>
          <p:nvPr>
            <p:ph type="sldNum" sz="quarter" idx="10"/>
          </p:nvPr>
        </p:nvSpPr>
        <p:spPr/>
        <p:txBody>
          <a:bodyPr/>
          <a:lstStyle/>
          <a:p>
            <a:fld id="{7CBB88D0-1625-4C5A-A9F1-73EE359DF139}" type="slidenum">
              <a:rPr lang="en-GB" smtClean="0"/>
              <a:t>13</a:t>
            </a:fld>
            <a:endParaRPr lang="en-GB"/>
          </a:p>
        </p:txBody>
      </p:sp>
    </p:spTree>
    <p:extLst>
      <p:ext uri="{BB962C8B-B14F-4D97-AF65-F5344CB8AC3E}">
        <p14:creationId xmlns:p14="http://schemas.microsoft.com/office/powerpoint/2010/main" val="31074755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The ratio of edges to nodes lets us know whether a graph is sparse or dense – sparse graphs have few connections per node and dense graphs many, so generally, we will always prefer sparse graphs as they’re cheaper to store and cheaper to process.</a:t>
            </a:r>
            <a:endParaRPr lang="en-GB" dirty="0"/>
          </a:p>
          <a:p>
            <a:endParaRPr lang="en-GB" dirty="0"/>
          </a:p>
          <a:p>
            <a:r>
              <a:rPr lang="en-GB" dirty="0"/>
              <a:t>Sometimes</a:t>
            </a:r>
            <a:r>
              <a:rPr lang="en-GB" baseline="0" dirty="0"/>
              <a:t> we want to specify a graph that has directional connections between nodes – so a vertical drop is a valid move, but you can’t jump back up it again, or we may just have two different costs depending on which way we’re moving (if we’re going uphill, it’s more costly than if we were going back down the hill). This sort of graph representation is known as a “digraph”, which is a graph that has one way or directed edges.</a:t>
            </a:r>
          </a:p>
          <a:p>
            <a:endParaRPr lang="en-GB" baseline="0" dirty="0"/>
          </a:p>
          <a:p>
            <a:r>
              <a:rPr lang="en-GB" baseline="0" dirty="0"/>
              <a:t>When designing a data structure for our graphs, it’s often useful to think of undirected graphs as digraphs with two edges connecting each connected pair of nodes – this lets us represent both types of graph with a single data structure.</a:t>
            </a:r>
            <a:endParaRPr lang="en-GB" dirty="0"/>
          </a:p>
        </p:txBody>
      </p:sp>
      <p:sp>
        <p:nvSpPr>
          <p:cNvPr id="4" name="Slide Number Placeholder 3"/>
          <p:cNvSpPr>
            <a:spLocks noGrp="1"/>
          </p:cNvSpPr>
          <p:nvPr>
            <p:ph type="sldNum" sz="quarter" idx="10"/>
          </p:nvPr>
        </p:nvSpPr>
        <p:spPr/>
        <p:txBody>
          <a:bodyPr/>
          <a:lstStyle/>
          <a:p>
            <a:fld id="{7CBB88D0-1625-4C5A-A9F1-73EE359DF139}" type="slidenum">
              <a:rPr lang="en-GB" smtClean="0"/>
              <a:t>3</a:t>
            </a:fld>
            <a:endParaRPr lang="en-GB"/>
          </a:p>
        </p:txBody>
      </p:sp>
    </p:spTree>
    <p:extLst>
      <p:ext uri="{BB962C8B-B14F-4D97-AF65-F5344CB8AC3E}">
        <p14:creationId xmlns:p14="http://schemas.microsoft.com/office/powerpoint/2010/main" val="28302022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Graphs actually see a lot of use in games;</a:t>
            </a:r>
            <a:r>
              <a:rPr lang="en-GB" baseline="0" dirty="0"/>
              <a:t> so we’ll take a look at a few of the common uses, starting with the most common: navigation graphs. A </a:t>
            </a:r>
            <a:r>
              <a:rPr lang="en-GB" baseline="0" dirty="0" err="1"/>
              <a:t>nav</a:t>
            </a:r>
            <a:r>
              <a:rPr lang="en-GB" baseline="0" dirty="0"/>
              <a:t> graph represents all of the locations of a game environment that an agent can visit and all of the connections between those points.</a:t>
            </a:r>
          </a:p>
          <a:p>
            <a:endParaRPr lang="en-GB" baseline="0" dirty="0"/>
          </a:p>
          <a:p>
            <a:r>
              <a:rPr lang="en-GB" baseline="0" dirty="0"/>
              <a:t>Each node in a </a:t>
            </a:r>
            <a:r>
              <a:rPr lang="en-GB" baseline="0" dirty="0" err="1"/>
              <a:t>nav</a:t>
            </a:r>
            <a:r>
              <a:rPr lang="en-GB" baseline="0" dirty="0"/>
              <a:t> graph tends to represent the position of a key area or object and each edge represents the connections between those points and each edge will have an associated cost – the distance as its simplest.</a:t>
            </a:r>
          </a:p>
          <a:p>
            <a:endParaRPr lang="en-GB" baseline="0" dirty="0"/>
          </a:p>
          <a:p>
            <a:r>
              <a:rPr lang="en-GB" baseline="0" dirty="0"/>
              <a:t>The representation of the graph differs from game to game, normally dependant on the genre requirements – a first person shooter is likely to use a waypoint system while an RTS or RPG may use a grid based graph with the </a:t>
            </a:r>
            <a:r>
              <a:rPr lang="en-GB" baseline="0" dirty="0" err="1"/>
              <a:t>center</a:t>
            </a:r>
            <a:r>
              <a:rPr lang="en-GB" baseline="0" dirty="0"/>
              <a:t> of each tile being a node.</a:t>
            </a:r>
          </a:p>
        </p:txBody>
      </p:sp>
      <p:sp>
        <p:nvSpPr>
          <p:cNvPr id="4" name="Slide Number Placeholder 3"/>
          <p:cNvSpPr>
            <a:spLocks noGrp="1"/>
          </p:cNvSpPr>
          <p:nvPr>
            <p:ph type="sldNum" sz="quarter" idx="10"/>
          </p:nvPr>
        </p:nvSpPr>
        <p:spPr/>
        <p:txBody>
          <a:bodyPr/>
          <a:lstStyle/>
          <a:p>
            <a:fld id="{7CBB88D0-1625-4C5A-A9F1-73EE359DF139}" type="slidenum">
              <a:rPr lang="en-GB" smtClean="0"/>
              <a:t>4</a:t>
            </a:fld>
            <a:endParaRPr lang="en-GB"/>
          </a:p>
        </p:txBody>
      </p:sp>
    </p:spTree>
    <p:extLst>
      <p:ext uri="{BB962C8B-B14F-4D97-AF65-F5344CB8AC3E}">
        <p14:creationId xmlns:p14="http://schemas.microsoft.com/office/powerpoint/2010/main" val="7634439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Another type</a:t>
            </a:r>
            <a:r>
              <a:rPr lang="en-GB" baseline="0" dirty="0"/>
              <a:t> of graph that’s common in games is the dependency graph, which are particularly popular in games that require resource management as it’s a straightforward way to represent the dependencies between the various buildings, materials and units available to a player (either human or AI).</a:t>
            </a:r>
          </a:p>
          <a:p>
            <a:endParaRPr lang="en-GB" baseline="0" dirty="0"/>
          </a:p>
          <a:p>
            <a:r>
              <a:rPr lang="en-GB" baseline="0" dirty="0"/>
              <a:t>An AI can make use of this sort of graph to do a few things; it can plan what upgrades or buildings it requires to build a unit that it has decided it will be advantageous – so it runs through the graph and finds that to build archers, it needs barracks and a lumber mill, by investigating each of those nodes, it can decide which is more important due to the further unlocks each building offers.</a:t>
            </a:r>
          </a:p>
          <a:p>
            <a:endParaRPr lang="en-GB" baseline="0" dirty="0"/>
          </a:p>
          <a:p>
            <a:r>
              <a:rPr lang="en-GB" baseline="0" dirty="0"/>
              <a:t>Equally, if the AI see’s an enemy unit, it can look at the dependency graph to discover exactly what tech or buildings the enemy has to be able to build that unit by working backwards through the graph from the specific unit.</a:t>
            </a:r>
            <a:endParaRPr lang="en-GB" dirty="0"/>
          </a:p>
        </p:txBody>
      </p:sp>
      <p:sp>
        <p:nvSpPr>
          <p:cNvPr id="4" name="Slide Number Placeholder 3"/>
          <p:cNvSpPr>
            <a:spLocks noGrp="1"/>
          </p:cNvSpPr>
          <p:nvPr>
            <p:ph type="sldNum" sz="quarter" idx="10"/>
          </p:nvPr>
        </p:nvSpPr>
        <p:spPr/>
        <p:txBody>
          <a:bodyPr/>
          <a:lstStyle/>
          <a:p>
            <a:fld id="{7CBB88D0-1625-4C5A-A9F1-73EE359DF139}" type="slidenum">
              <a:rPr lang="en-GB" smtClean="0"/>
              <a:t>5</a:t>
            </a:fld>
            <a:endParaRPr lang="en-GB"/>
          </a:p>
        </p:txBody>
      </p:sp>
    </p:spTree>
    <p:extLst>
      <p:ext uri="{BB962C8B-B14F-4D97-AF65-F5344CB8AC3E}">
        <p14:creationId xmlns:p14="http://schemas.microsoft.com/office/powerpoint/2010/main" val="41761151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Finally, we’ll talk about state graphs</a:t>
            </a:r>
            <a:r>
              <a:rPr lang="en-GB" baseline="0" dirty="0"/>
              <a:t> – which allow us to represent every possible a state that a system can be in, with the edges between nodes being the transitions between states. We can search the state space using the graph to see if a particular state is possible (or to then find the most efficient route to a specific state).</a:t>
            </a:r>
          </a:p>
          <a:p>
            <a:endParaRPr lang="en-GB" baseline="0" dirty="0"/>
          </a:p>
          <a:p>
            <a:r>
              <a:rPr lang="en-GB" baseline="0" dirty="0"/>
              <a:t>State graphs have a “root node” that indicates the initial state of the game space, the root node is then expanded out to all the states that can be reached from the initial state and then each of those nodes is expanded out again and so on. We can then search the graph to find a goal state – for some solutions that’s straight forward, but for others, where the state space is vast (think chess – with a branching factor of 35) we would quickly exceed the memory of the system.</a:t>
            </a:r>
          </a:p>
          <a:p>
            <a:endParaRPr lang="en-GB" baseline="0" dirty="0"/>
          </a:p>
          <a:p>
            <a:r>
              <a:rPr lang="en-GB" baseline="0" dirty="0"/>
              <a:t>So these complicated graphs (with a high branching factor) are typically created and searched by only expanding a few state nodes at a time, generally using an algorithm that will direct the search towards the goal state.</a:t>
            </a:r>
            <a:endParaRPr lang="en-GB" dirty="0"/>
          </a:p>
        </p:txBody>
      </p:sp>
      <p:sp>
        <p:nvSpPr>
          <p:cNvPr id="4" name="Slide Number Placeholder 3"/>
          <p:cNvSpPr>
            <a:spLocks noGrp="1"/>
          </p:cNvSpPr>
          <p:nvPr>
            <p:ph type="sldNum" sz="quarter" idx="10"/>
          </p:nvPr>
        </p:nvSpPr>
        <p:spPr/>
        <p:txBody>
          <a:bodyPr/>
          <a:lstStyle/>
          <a:p>
            <a:fld id="{7CBB88D0-1625-4C5A-A9F1-73EE359DF139}" type="slidenum">
              <a:rPr lang="en-GB" smtClean="0"/>
              <a:t>6</a:t>
            </a:fld>
            <a:endParaRPr lang="en-GB"/>
          </a:p>
        </p:txBody>
      </p:sp>
    </p:spTree>
    <p:extLst>
      <p:ext uri="{BB962C8B-B14F-4D97-AF65-F5344CB8AC3E}">
        <p14:creationId xmlns:p14="http://schemas.microsoft.com/office/powerpoint/2010/main" val="13462145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For a simple graph, the most straight forward representation is an adjacency</a:t>
            </a:r>
            <a:r>
              <a:rPr lang="en-GB" baseline="0" dirty="0"/>
              <a:t> matrix: we represent the graph in a 2d array, with the rows and columns representing the nodes of the graph and the values in the array being the costs associated with following that edge. We can either store these values as 0 or 1s, if there is no further cost involved, or we can use floats and more accurately represent the cost of traversing the edge.</a:t>
            </a:r>
          </a:p>
          <a:p>
            <a:endParaRPr lang="en-GB" baseline="0" dirty="0"/>
          </a:p>
          <a:p>
            <a:r>
              <a:rPr lang="en-GB" baseline="0" dirty="0"/>
              <a:t>For slightly more complicated graphs, we could use an adjacency list: so each node present in the graph stores a list of the edges (or nodes) that are adjacent to it.</a:t>
            </a:r>
          </a:p>
          <a:p>
            <a:endParaRPr lang="en-GB" baseline="0" dirty="0"/>
          </a:p>
          <a:p>
            <a:r>
              <a:rPr lang="en-GB" baseline="0" dirty="0"/>
              <a:t>There are plenty of ways to approach implementing a graph, if we don’t mind calculating the edge costs as we traverse it we can have a node class that just stores a list of other nodes it is adjacent to. Buckland puts forth an approach that has the graph store a list of nodes and also a list of edges between nodes (using the unique indices of the nodes). The benefit to this approach is that we can store the cost of an edge in the edges representation. Either are valid implementations, which is nice. </a:t>
            </a:r>
          </a:p>
        </p:txBody>
      </p:sp>
      <p:sp>
        <p:nvSpPr>
          <p:cNvPr id="4" name="Slide Number Placeholder 3"/>
          <p:cNvSpPr>
            <a:spLocks noGrp="1"/>
          </p:cNvSpPr>
          <p:nvPr>
            <p:ph type="sldNum" sz="quarter" idx="10"/>
          </p:nvPr>
        </p:nvSpPr>
        <p:spPr/>
        <p:txBody>
          <a:bodyPr/>
          <a:lstStyle/>
          <a:p>
            <a:fld id="{7CBB88D0-1625-4C5A-A9F1-73EE359DF139}" type="slidenum">
              <a:rPr lang="en-GB" smtClean="0"/>
              <a:t>7</a:t>
            </a:fld>
            <a:endParaRPr lang="en-GB"/>
          </a:p>
        </p:txBody>
      </p:sp>
    </p:spTree>
    <p:extLst>
      <p:ext uri="{BB962C8B-B14F-4D97-AF65-F5344CB8AC3E}">
        <p14:creationId xmlns:p14="http://schemas.microsoft.com/office/powerpoint/2010/main" val="5803176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a:t>
            </a:r>
            <a:r>
              <a:rPr lang="en-GB" baseline="0" dirty="0"/>
              <a:t> can use search algorithms to allow us to: visit every node in a graph, mapping the graph topology. Find any path between nodes, which is fine if we want to reach a node but don’t care how we get there. Or we can find the best path between nodes, which may be the shortest route in a </a:t>
            </a:r>
            <a:r>
              <a:rPr lang="en-GB" baseline="0" dirty="0" err="1"/>
              <a:t>nav</a:t>
            </a:r>
            <a:r>
              <a:rPr lang="en-GB" baseline="0" dirty="0"/>
              <a:t> graph or the path that takes into account enemy positions and plots around them.</a:t>
            </a:r>
          </a:p>
          <a:p>
            <a:endParaRPr lang="en-GB" baseline="0" dirty="0"/>
          </a:p>
          <a:p>
            <a:r>
              <a:rPr lang="en-GB" baseline="0" dirty="0"/>
              <a:t>If we don’t care about the cost of edges between nodes, we can undertake a blind search (otherwise known as an uninformed graph search), which can distinguish individual nodes and edges, which is the only information really required to completely explore a graph or find a path between two nodes. There are a couple of different approaches to blind searches, the first we’ll talk about is the depth first search. It works by moving as deeply into the graph as it can, once it reaches a dead end, it back tracks to a shallower node and tries again.</a:t>
            </a:r>
          </a:p>
          <a:p>
            <a:endParaRPr lang="en-GB" baseline="0" dirty="0"/>
          </a:p>
        </p:txBody>
      </p:sp>
      <p:sp>
        <p:nvSpPr>
          <p:cNvPr id="4" name="Slide Number Placeholder 3"/>
          <p:cNvSpPr>
            <a:spLocks noGrp="1"/>
          </p:cNvSpPr>
          <p:nvPr>
            <p:ph type="sldNum" sz="quarter" idx="10"/>
          </p:nvPr>
        </p:nvSpPr>
        <p:spPr/>
        <p:txBody>
          <a:bodyPr/>
          <a:lstStyle/>
          <a:p>
            <a:fld id="{7CBB88D0-1625-4C5A-A9F1-73EE359DF139}" type="slidenum">
              <a:rPr lang="en-GB" smtClean="0"/>
              <a:t>8</a:t>
            </a:fld>
            <a:endParaRPr lang="en-GB"/>
          </a:p>
        </p:txBody>
      </p:sp>
    </p:spTree>
    <p:extLst>
      <p:ext uri="{BB962C8B-B14F-4D97-AF65-F5344CB8AC3E}">
        <p14:creationId xmlns:p14="http://schemas.microsoft.com/office/powerpoint/2010/main" val="24942509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So given a starting node, the algorithm selects an edge at random, it doesn’t matter which, as long as it’s not one that’s already been travelled. At each node, we generate a list of edges that lead from it and select a new path to follow. If the node has no adjacent edges, we reverse to the previous node we visited and pick a new path (again, ignoring those that lead to nodes we have already explored). This continues until there are no further new edges to look at – which means we have mapped (or explore) the entire graph. If we were searching for a specific node, at each traversal step, we would check if the node we had moved to was the target node, if it was, we could return the path (the list of previously visited nodes). </a:t>
            </a:r>
            <a:r>
              <a:rPr lang="en-GB" dirty="0"/>
              <a:t>This won’t find the most efficient route (it does not care about the costs between</a:t>
            </a:r>
            <a:r>
              <a:rPr lang="en-GB" baseline="0" dirty="0"/>
              <a:t> edges after all) but, if a path exists, it will find one!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We can use a stack of nodes to build a route; we start by pushing a starting node onto the stack, we then add all the adjacent nodes to the stack if they have not been marked as visited - we store the ‘parent’ of each node in a separate list (starting with our starting node flagged as a parent of itself), once we find our target node, we can walk backwards through the list of parents to create the route.</a:t>
            </a:r>
            <a:endParaRPr lang="en-GB" dirty="0"/>
          </a:p>
        </p:txBody>
      </p:sp>
      <p:sp>
        <p:nvSpPr>
          <p:cNvPr id="4" name="Slide Number Placeholder 3"/>
          <p:cNvSpPr>
            <a:spLocks noGrp="1"/>
          </p:cNvSpPr>
          <p:nvPr>
            <p:ph type="sldNum" sz="quarter" idx="10"/>
          </p:nvPr>
        </p:nvSpPr>
        <p:spPr/>
        <p:txBody>
          <a:bodyPr/>
          <a:lstStyle/>
          <a:p>
            <a:fld id="{7CBB88D0-1625-4C5A-A9F1-73EE359DF139}" type="slidenum">
              <a:rPr lang="en-GB" smtClean="0"/>
              <a:t>9</a:t>
            </a:fld>
            <a:endParaRPr lang="en-GB"/>
          </a:p>
        </p:txBody>
      </p:sp>
    </p:spTree>
    <p:extLst>
      <p:ext uri="{BB962C8B-B14F-4D97-AF65-F5344CB8AC3E}">
        <p14:creationId xmlns:p14="http://schemas.microsoft.com/office/powerpoint/2010/main" val="14019871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 breadth first search checks through “levels” of a graph, rather than going as deep as it can before traversing back up the graph structure. So</a:t>
            </a:r>
            <a:r>
              <a:rPr lang="en-GB" baseline="0" dirty="0"/>
              <a:t> if it starts with a node that has 3 adjacencies, it will check all 3 of those adjacencies before moving further into the graph. The benefit of this approach is that it finds the shortest path available to use (in terms of edges traversed). We start by setting a distance value on each node to infinity (or as close as we can get) and setting its parent to null. We can then use a queue to organise our search, by starting with our “root” or starting node by </a:t>
            </a:r>
            <a:r>
              <a:rPr lang="en-GB" baseline="0" dirty="0" err="1"/>
              <a:t>enqueing</a:t>
            </a:r>
            <a:r>
              <a:rPr lang="en-GB" baseline="0" dirty="0"/>
              <a:t> it.</a:t>
            </a:r>
          </a:p>
          <a:p>
            <a:endParaRPr lang="en-GB" baseline="0" dirty="0"/>
          </a:p>
          <a:p>
            <a:r>
              <a:rPr lang="en-GB" baseline="0" dirty="0"/>
              <a:t>We then enter a loop that pulls the front element from queue and checks each of its adjacent nodes, if a node has an infinite distance we sets its distance to the current nodes distance + 1 and say that the current node is the parent of it, we then push that node onto the queue. If the node already has a distance value, it’s already been visited, so we can ignore it (it’s in the queue, so we’ll get round to it). We repeat this until the queue is empty. Once we find the target node, we can follow the chain of “parent” nodes back up to the starting point and build the route as we go.</a:t>
            </a:r>
          </a:p>
          <a:p>
            <a:endParaRPr lang="en-GB" baseline="0" dirty="0"/>
          </a:p>
          <a:p>
            <a:endParaRPr lang="en-GB" baseline="0" dirty="0"/>
          </a:p>
          <a:p>
            <a:endParaRPr lang="en-GB" dirty="0"/>
          </a:p>
        </p:txBody>
      </p:sp>
      <p:sp>
        <p:nvSpPr>
          <p:cNvPr id="4" name="Slide Number Placeholder 3"/>
          <p:cNvSpPr>
            <a:spLocks noGrp="1"/>
          </p:cNvSpPr>
          <p:nvPr>
            <p:ph type="sldNum" sz="quarter" idx="10"/>
          </p:nvPr>
        </p:nvSpPr>
        <p:spPr/>
        <p:txBody>
          <a:bodyPr/>
          <a:lstStyle/>
          <a:p>
            <a:fld id="{7CBB88D0-1625-4C5A-A9F1-73EE359DF139}" type="slidenum">
              <a:rPr lang="en-GB" smtClean="0"/>
              <a:t>10</a:t>
            </a:fld>
            <a:endParaRPr lang="en-GB"/>
          </a:p>
        </p:txBody>
      </p:sp>
    </p:spTree>
    <p:extLst>
      <p:ext uri="{BB962C8B-B14F-4D97-AF65-F5344CB8AC3E}">
        <p14:creationId xmlns:p14="http://schemas.microsoft.com/office/powerpoint/2010/main" val="13650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smtClean="0"/>
              <a:pPr/>
              <a:t>10/31/2016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90007216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10/31/2016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3532163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10/31/2016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245506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smtClean="0"/>
              <a:t>10/31/2016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6600382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96DFF08F-DC6B-4601-B491-B0F83F6DD2DA}" type="datetimeFigureOut">
              <a:rPr lang="en-US" smtClean="0"/>
              <a:t>10/31/2016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73032818"/>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96DFF08F-DC6B-4601-B491-B0F83F6DD2DA}" type="datetimeFigureOut">
              <a:rPr lang="en-US" smtClean="0"/>
              <a:t>10/31/2016</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4444360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96DFF08F-DC6B-4601-B491-B0F83F6DD2DA}" type="datetimeFigureOut">
              <a:rPr lang="en-US" smtClean="0"/>
              <a:t>10/31/2016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6232101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smtClean="0"/>
              <a:t>10/31/2016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1896108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smtClean="0"/>
              <a:t>10/31/2016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6175478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96DFF08F-DC6B-4601-B491-B0F83F6DD2DA}" type="datetimeFigureOut">
              <a:rPr lang="en-US" smtClean="0"/>
              <a:t>10/31/2016</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1868119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96DFF08F-DC6B-4601-B491-B0F83F6DD2DA}" type="datetimeFigureOut">
              <a:rPr lang="en-US" smtClean="0"/>
              <a:t>10/31/2016</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1508292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96DFF08F-DC6B-4601-B491-B0F83F6DD2DA}" type="datetimeFigureOut">
              <a:rPr lang="en-US" smtClean="0"/>
              <a:pPr/>
              <a:t>10/31/2016</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377823456"/>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theory.stanford.edu/~amitp/GameProgramming/" TargetMode="External"/><Relationship Id="rId2" Type="http://schemas.openxmlformats.org/officeDocument/2006/relationships/hyperlink" Target="http://www.redblobgames.com/pathfinding/a-star/introduction.htm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AI for Games</a:t>
            </a:r>
          </a:p>
        </p:txBody>
      </p:sp>
      <p:sp>
        <p:nvSpPr>
          <p:cNvPr id="3" name="Subtitle 2"/>
          <p:cNvSpPr>
            <a:spLocks noGrp="1"/>
          </p:cNvSpPr>
          <p:nvPr>
            <p:ph type="subTitle" idx="1"/>
          </p:nvPr>
        </p:nvSpPr>
        <p:spPr/>
        <p:txBody>
          <a:bodyPr/>
          <a:lstStyle/>
          <a:p>
            <a:r>
              <a:rPr lang="en-GB" dirty="0"/>
              <a:t>Path Finding</a:t>
            </a:r>
          </a:p>
        </p:txBody>
      </p:sp>
    </p:spTree>
    <p:extLst>
      <p:ext uri="{BB962C8B-B14F-4D97-AF65-F5344CB8AC3E}">
        <p14:creationId xmlns:p14="http://schemas.microsoft.com/office/powerpoint/2010/main" val="18839631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Image result for broads"/>
          <p:cNvPicPr>
            <a:picLocks noChangeAspect="1" noChangeArrowheads="1"/>
          </p:cNvPicPr>
          <p:nvPr/>
        </p:nvPicPr>
        <p:blipFill rotWithShape="1">
          <a:blip r:embed="rId3">
            <a:extLst>
              <a:ext uri="{28A0092B-C50C-407E-A947-70E740481C1C}">
                <a14:useLocalDpi xmlns:a14="http://schemas.microsoft.com/office/drawing/2010/main" val="0"/>
              </a:ext>
            </a:extLst>
          </a:blip>
          <a:srcRect t="15730"/>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2"/>
          <p:cNvGrpSpPr/>
          <p:nvPr/>
        </p:nvGrpSpPr>
        <p:grpSpPr>
          <a:xfrm>
            <a:off x="1763496" y="823690"/>
            <a:ext cx="8665028" cy="5210629"/>
            <a:chOff x="1712686" y="957943"/>
            <a:chExt cx="8665028" cy="5210629"/>
          </a:xfrm>
        </p:grpSpPr>
        <p:grpSp>
          <p:nvGrpSpPr>
            <p:cNvPr id="4" name="Group 3"/>
            <p:cNvGrpSpPr/>
            <p:nvPr/>
          </p:nvGrpSpPr>
          <p:grpSpPr>
            <a:xfrm>
              <a:off x="1712686" y="957943"/>
              <a:ext cx="8665028" cy="5210629"/>
              <a:chOff x="1712686" y="957943"/>
              <a:chExt cx="8665028" cy="5210629"/>
            </a:xfrm>
          </p:grpSpPr>
          <p:sp>
            <p:nvSpPr>
              <p:cNvPr id="11" name="Rounded Rectangle 10"/>
              <p:cNvSpPr/>
              <p:nvPr/>
            </p:nvSpPr>
            <p:spPr>
              <a:xfrm>
                <a:off x="1712686" y="957943"/>
                <a:ext cx="8665028" cy="521062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2" name="Oval 11"/>
              <p:cNvSpPr/>
              <p:nvPr/>
            </p:nvSpPr>
            <p:spPr>
              <a:xfrm>
                <a:off x="3275833" y="1226913"/>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a:t>
                </a:r>
              </a:p>
            </p:txBody>
          </p:sp>
          <p:sp>
            <p:nvSpPr>
              <p:cNvPr id="13" name="Oval 12"/>
              <p:cNvSpPr/>
              <p:nvPr/>
            </p:nvSpPr>
            <p:spPr>
              <a:xfrm>
                <a:off x="7842682" y="1126746"/>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2</a:t>
                </a:r>
              </a:p>
            </p:txBody>
          </p:sp>
          <p:sp>
            <p:nvSpPr>
              <p:cNvPr id="14" name="Oval 13"/>
              <p:cNvSpPr/>
              <p:nvPr/>
            </p:nvSpPr>
            <p:spPr>
              <a:xfrm>
                <a:off x="2061408"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3</a:t>
                </a:r>
              </a:p>
            </p:txBody>
          </p:sp>
          <p:sp>
            <p:nvSpPr>
              <p:cNvPr id="15" name="Oval 14"/>
              <p:cNvSpPr/>
              <p:nvPr/>
            </p:nvSpPr>
            <p:spPr>
              <a:xfrm>
                <a:off x="5547131"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4</a:t>
                </a:r>
              </a:p>
            </p:txBody>
          </p:sp>
          <p:sp>
            <p:nvSpPr>
              <p:cNvPr id="16" name="Oval 15"/>
              <p:cNvSpPr/>
              <p:nvPr/>
            </p:nvSpPr>
            <p:spPr>
              <a:xfrm>
                <a:off x="9432376"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5</a:t>
                </a:r>
              </a:p>
            </p:txBody>
          </p:sp>
          <p:sp>
            <p:nvSpPr>
              <p:cNvPr id="17" name="Oval 16"/>
              <p:cNvSpPr/>
              <p:nvPr/>
            </p:nvSpPr>
            <p:spPr>
              <a:xfrm>
                <a:off x="3274401" y="53180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6</a:t>
                </a:r>
              </a:p>
            </p:txBody>
          </p:sp>
          <p:sp>
            <p:nvSpPr>
              <p:cNvPr id="18" name="Oval 17"/>
              <p:cNvSpPr/>
              <p:nvPr/>
            </p:nvSpPr>
            <p:spPr>
              <a:xfrm>
                <a:off x="7842682" y="53180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7</a:t>
                </a:r>
              </a:p>
            </p:txBody>
          </p:sp>
        </p:grpSp>
        <p:cxnSp>
          <p:nvCxnSpPr>
            <p:cNvPr id="5" name="Straight Connector 4"/>
            <p:cNvCxnSpPr>
              <a:stCxn id="12" idx="4"/>
              <a:endCxn id="17" idx="0"/>
            </p:cNvCxnSpPr>
            <p:nvPr/>
          </p:nvCxnSpPr>
          <p:spPr>
            <a:xfrm flipH="1">
              <a:off x="3637258" y="1952627"/>
              <a:ext cx="1432" cy="3365420"/>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p:cNvCxnSpPr>
              <a:stCxn id="12" idx="5"/>
              <a:endCxn id="15" idx="1"/>
            </p:cNvCxnSpPr>
            <p:nvPr/>
          </p:nvCxnSpPr>
          <p:spPr>
            <a:xfrm>
              <a:off x="3895269" y="1846349"/>
              <a:ext cx="1758140" cy="1519376"/>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p:cNvCxnSpPr>
              <a:endCxn id="15" idx="2"/>
            </p:cNvCxnSpPr>
            <p:nvPr/>
          </p:nvCxnSpPr>
          <p:spPr>
            <a:xfrm>
              <a:off x="2819400" y="3619500"/>
              <a:ext cx="2727731" cy="2804"/>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a:stCxn id="13" idx="3"/>
              <a:endCxn id="15" idx="7"/>
            </p:cNvCxnSpPr>
            <p:nvPr/>
          </p:nvCxnSpPr>
          <p:spPr>
            <a:xfrm flipH="1">
              <a:off x="6166567" y="1746182"/>
              <a:ext cx="1782393"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13" idx="5"/>
              <a:endCxn id="16" idx="1"/>
            </p:cNvCxnSpPr>
            <p:nvPr/>
          </p:nvCxnSpPr>
          <p:spPr>
            <a:xfrm>
              <a:off x="8462118" y="1746182"/>
              <a:ext cx="1076536"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p:cNvCxnSpPr>
              <a:stCxn id="16" idx="3"/>
              <a:endCxn id="18" idx="7"/>
            </p:cNvCxnSpPr>
            <p:nvPr/>
          </p:nvCxnSpPr>
          <p:spPr>
            <a:xfrm flipH="1">
              <a:off x="8462118" y="3878883"/>
              <a:ext cx="1076536" cy="1545442"/>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1763496" y="823689"/>
            <a:ext cx="8665028" cy="5210629"/>
            <a:chOff x="1712686" y="957943"/>
            <a:chExt cx="8665028" cy="5210629"/>
          </a:xfrm>
        </p:grpSpPr>
        <p:grpSp>
          <p:nvGrpSpPr>
            <p:cNvPr id="20" name="Group 19"/>
            <p:cNvGrpSpPr/>
            <p:nvPr/>
          </p:nvGrpSpPr>
          <p:grpSpPr>
            <a:xfrm>
              <a:off x="1712686" y="957943"/>
              <a:ext cx="8665028" cy="5210629"/>
              <a:chOff x="1712686" y="957943"/>
              <a:chExt cx="8665028" cy="5210629"/>
            </a:xfrm>
          </p:grpSpPr>
          <p:sp>
            <p:nvSpPr>
              <p:cNvPr id="27" name="Rounded Rectangle 26"/>
              <p:cNvSpPr/>
              <p:nvPr/>
            </p:nvSpPr>
            <p:spPr>
              <a:xfrm>
                <a:off x="1712686" y="957943"/>
                <a:ext cx="8665028" cy="521062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28" name="Oval 27"/>
              <p:cNvSpPr/>
              <p:nvPr/>
            </p:nvSpPr>
            <p:spPr>
              <a:xfrm>
                <a:off x="3275833" y="1226913"/>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a:t>
                </a:r>
              </a:p>
            </p:txBody>
          </p:sp>
          <p:sp>
            <p:nvSpPr>
              <p:cNvPr id="29" name="Oval 28"/>
              <p:cNvSpPr/>
              <p:nvPr/>
            </p:nvSpPr>
            <p:spPr>
              <a:xfrm>
                <a:off x="7842682" y="1126746"/>
                <a:ext cx="725714" cy="72571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GB" dirty="0"/>
                  <a:t>2</a:t>
                </a:r>
              </a:p>
            </p:txBody>
          </p:sp>
          <p:sp>
            <p:nvSpPr>
              <p:cNvPr id="30" name="Oval 29"/>
              <p:cNvSpPr/>
              <p:nvPr/>
            </p:nvSpPr>
            <p:spPr>
              <a:xfrm>
                <a:off x="2061408"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3</a:t>
                </a:r>
              </a:p>
            </p:txBody>
          </p:sp>
          <p:sp>
            <p:nvSpPr>
              <p:cNvPr id="31" name="Oval 30"/>
              <p:cNvSpPr/>
              <p:nvPr/>
            </p:nvSpPr>
            <p:spPr>
              <a:xfrm>
                <a:off x="5547131"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4</a:t>
                </a:r>
              </a:p>
            </p:txBody>
          </p:sp>
          <p:sp>
            <p:nvSpPr>
              <p:cNvPr id="32" name="Oval 31"/>
              <p:cNvSpPr/>
              <p:nvPr/>
            </p:nvSpPr>
            <p:spPr>
              <a:xfrm>
                <a:off x="9432376"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5</a:t>
                </a:r>
              </a:p>
            </p:txBody>
          </p:sp>
          <p:sp>
            <p:nvSpPr>
              <p:cNvPr id="33" name="Oval 32"/>
              <p:cNvSpPr/>
              <p:nvPr/>
            </p:nvSpPr>
            <p:spPr>
              <a:xfrm>
                <a:off x="3274401" y="53180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6</a:t>
                </a:r>
              </a:p>
            </p:txBody>
          </p:sp>
          <p:sp>
            <p:nvSpPr>
              <p:cNvPr id="34" name="Oval 33"/>
              <p:cNvSpPr/>
              <p:nvPr/>
            </p:nvSpPr>
            <p:spPr>
              <a:xfrm>
                <a:off x="7842682" y="53180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7</a:t>
                </a:r>
              </a:p>
            </p:txBody>
          </p:sp>
        </p:grpSp>
        <p:cxnSp>
          <p:nvCxnSpPr>
            <p:cNvPr id="21" name="Straight Connector 20"/>
            <p:cNvCxnSpPr>
              <a:stCxn id="28" idx="4"/>
              <a:endCxn id="33" idx="0"/>
            </p:cNvCxnSpPr>
            <p:nvPr/>
          </p:nvCxnSpPr>
          <p:spPr>
            <a:xfrm flipH="1">
              <a:off x="3637258" y="1952627"/>
              <a:ext cx="1432" cy="336542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28" idx="5"/>
              <a:endCxn id="31" idx="1"/>
            </p:cNvCxnSpPr>
            <p:nvPr/>
          </p:nvCxnSpPr>
          <p:spPr>
            <a:xfrm>
              <a:off x="3895269" y="1846349"/>
              <a:ext cx="1758140" cy="1519376"/>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p:cNvCxnSpPr>
              <a:endCxn id="31" idx="2"/>
            </p:cNvCxnSpPr>
            <p:nvPr/>
          </p:nvCxnSpPr>
          <p:spPr>
            <a:xfrm>
              <a:off x="2819400" y="3619500"/>
              <a:ext cx="2727731" cy="2804"/>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29" idx="3"/>
              <a:endCxn id="31" idx="7"/>
            </p:cNvCxnSpPr>
            <p:nvPr/>
          </p:nvCxnSpPr>
          <p:spPr>
            <a:xfrm flipH="1">
              <a:off x="6166567" y="1746182"/>
              <a:ext cx="1782393"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29" idx="5"/>
              <a:endCxn id="32" idx="1"/>
            </p:cNvCxnSpPr>
            <p:nvPr/>
          </p:nvCxnSpPr>
          <p:spPr>
            <a:xfrm>
              <a:off x="8462118" y="1746182"/>
              <a:ext cx="1076536"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32" idx="3"/>
              <a:endCxn id="34" idx="7"/>
            </p:cNvCxnSpPr>
            <p:nvPr/>
          </p:nvCxnSpPr>
          <p:spPr>
            <a:xfrm flipH="1">
              <a:off x="8462118" y="3878883"/>
              <a:ext cx="1076536" cy="1545442"/>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5" name="Group 34"/>
          <p:cNvGrpSpPr/>
          <p:nvPr/>
        </p:nvGrpSpPr>
        <p:grpSpPr>
          <a:xfrm>
            <a:off x="1763496" y="823689"/>
            <a:ext cx="8665028" cy="5210629"/>
            <a:chOff x="1712686" y="957943"/>
            <a:chExt cx="8665028" cy="5210629"/>
          </a:xfrm>
        </p:grpSpPr>
        <p:grpSp>
          <p:nvGrpSpPr>
            <p:cNvPr id="36" name="Group 35"/>
            <p:cNvGrpSpPr/>
            <p:nvPr/>
          </p:nvGrpSpPr>
          <p:grpSpPr>
            <a:xfrm>
              <a:off x="1712686" y="957943"/>
              <a:ext cx="8665028" cy="5210629"/>
              <a:chOff x="1712686" y="957943"/>
              <a:chExt cx="8665028" cy="5210629"/>
            </a:xfrm>
          </p:grpSpPr>
          <p:sp>
            <p:nvSpPr>
              <p:cNvPr id="43" name="Rounded Rectangle 42"/>
              <p:cNvSpPr/>
              <p:nvPr/>
            </p:nvSpPr>
            <p:spPr>
              <a:xfrm>
                <a:off x="1712686" y="957943"/>
                <a:ext cx="8665028" cy="521062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44" name="Oval 43"/>
              <p:cNvSpPr/>
              <p:nvPr/>
            </p:nvSpPr>
            <p:spPr>
              <a:xfrm>
                <a:off x="3275833" y="1226913"/>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a:t>
                </a:r>
              </a:p>
            </p:txBody>
          </p:sp>
          <p:sp>
            <p:nvSpPr>
              <p:cNvPr id="45" name="Oval 44"/>
              <p:cNvSpPr/>
              <p:nvPr/>
            </p:nvSpPr>
            <p:spPr>
              <a:xfrm>
                <a:off x="7842682" y="1126746"/>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2</a:t>
                </a:r>
              </a:p>
            </p:txBody>
          </p:sp>
          <p:sp>
            <p:nvSpPr>
              <p:cNvPr id="46" name="Oval 45"/>
              <p:cNvSpPr/>
              <p:nvPr/>
            </p:nvSpPr>
            <p:spPr>
              <a:xfrm>
                <a:off x="2061408"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3</a:t>
                </a:r>
              </a:p>
            </p:txBody>
          </p:sp>
          <p:sp>
            <p:nvSpPr>
              <p:cNvPr id="47" name="Oval 46"/>
              <p:cNvSpPr/>
              <p:nvPr/>
            </p:nvSpPr>
            <p:spPr>
              <a:xfrm>
                <a:off x="5547131" y="3259447"/>
                <a:ext cx="725714" cy="72571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GB" dirty="0"/>
                  <a:t>4</a:t>
                </a:r>
              </a:p>
            </p:txBody>
          </p:sp>
          <p:sp>
            <p:nvSpPr>
              <p:cNvPr id="48" name="Oval 47"/>
              <p:cNvSpPr/>
              <p:nvPr/>
            </p:nvSpPr>
            <p:spPr>
              <a:xfrm>
                <a:off x="9432376" y="3259447"/>
                <a:ext cx="725714" cy="72571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GB" dirty="0"/>
                  <a:t>5</a:t>
                </a:r>
              </a:p>
            </p:txBody>
          </p:sp>
          <p:sp>
            <p:nvSpPr>
              <p:cNvPr id="49" name="Oval 48"/>
              <p:cNvSpPr/>
              <p:nvPr/>
            </p:nvSpPr>
            <p:spPr>
              <a:xfrm>
                <a:off x="3274401" y="53180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6</a:t>
                </a:r>
              </a:p>
            </p:txBody>
          </p:sp>
          <p:sp>
            <p:nvSpPr>
              <p:cNvPr id="50" name="Oval 49"/>
              <p:cNvSpPr/>
              <p:nvPr/>
            </p:nvSpPr>
            <p:spPr>
              <a:xfrm>
                <a:off x="7842682" y="53180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7</a:t>
                </a:r>
              </a:p>
            </p:txBody>
          </p:sp>
        </p:grpSp>
        <p:cxnSp>
          <p:nvCxnSpPr>
            <p:cNvPr id="37" name="Straight Connector 36"/>
            <p:cNvCxnSpPr>
              <a:stCxn id="44" idx="4"/>
              <a:endCxn id="49" idx="0"/>
            </p:cNvCxnSpPr>
            <p:nvPr/>
          </p:nvCxnSpPr>
          <p:spPr>
            <a:xfrm flipH="1">
              <a:off x="3637258" y="1952627"/>
              <a:ext cx="1432" cy="3365420"/>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Straight Connector 37"/>
            <p:cNvCxnSpPr>
              <a:stCxn id="44" idx="5"/>
              <a:endCxn id="47" idx="1"/>
            </p:cNvCxnSpPr>
            <p:nvPr/>
          </p:nvCxnSpPr>
          <p:spPr>
            <a:xfrm>
              <a:off x="3895269" y="1846349"/>
              <a:ext cx="1758140" cy="1519376"/>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p:cNvCxnSpPr>
              <a:endCxn id="47" idx="2"/>
            </p:cNvCxnSpPr>
            <p:nvPr/>
          </p:nvCxnSpPr>
          <p:spPr>
            <a:xfrm>
              <a:off x="2819400" y="3619500"/>
              <a:ext cx="2727731" cy="2804"/>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p:cNvCxnSpPr>
              <a:stCxn id="45" idx="3"/>
              <a:endCxn id="47" idx="7"/>
            </p:cNvCxnSpPr>
            <p:nvPr/>
          </p:nvCxnSpPr>
          <p:spPr>
            <a:xfrm flipH="1">
              <a:off x="6166567" y="1746182"/>
              <a:ext cx="1782393"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p:cNvCxnSpPr>
              <a:stCxn id="45" idx="5"/>
              <a:endCxn id="48" idx="1"/>
            </p:cNvCxnSpPr>
            <p:nvPr/>
          </p:nvCxnSpPr>
          <p:spPr>
            <a:xfrm>
              <a:off x="8462118" y="1746182"/>
              <a:ext cx="1076536"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48" idx="3"/>
              <a:endCxn id="50" idx="7"/>
            </p:cNvCxnSpPr>
            <p:nvPr/>
          </p:nvCxnSpPr>
          <p:spPr>
            <a:xfrm flipH="1">
              <a:off x="8462118" y="3878883"/>
              <a:ext cx="1076536" cy="1545442"/>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1" name="Group 50"/>
          <p:cNvGrpSpPr/>
          <p:nvPr/>
        </p:nvGrpSpPr>
        <p:grpSpPr>
          <a:xfrm>
            <a:off x="1763496" y="823689"/>
            <a:ext cx="8665028" cy="5210629"/>
            <a:chOff x="1712686" y="957943"/>
            <a:chExt cx="8665028" cy="5210629"/>
          </a:xfrm>
        </p:grpSpPr>
        <p:grpSp>
          <p:nvGrpSpPr>
            <p:cNvPr id="52" name="Group 51"/>
            <p:cNvGrpSpPr/>
            <p:nvPr/>
          </p:nvGrpSpPr>
          <p:grpSpPr>
            <a:xfrm>
              <a:off x="1712686" y="957943"/>
              <a:ext cx="8665028" cy="5210629"/>
              <a:chOff x="1712686" y="957943"/>
              <a:chExt cx="8665028" cy="5210629"/>
            </a:xfrm>
          </p:grpSpPr>
          <p:sp>
            <p:nvSpPr>
              <p:cNvPr id="59" name="Rounded Rectangle 58"/>
              <p:cNvSpPr/>
              <p:nvPr/>
            </p:nvSpPr>
            <p:spPr>
              <a:xfrm>
                <a:off x="1712686" y="957943"/>
                <a:ext cx="8665028" cy="521062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60" name="Oval 59"/>
              <p:cNvSpPr/>
              <p:nvPr/>
            </p:nvSpPr>
            <p:spPr>
              <a:xfrm>
                <a:off x="3275833" y="1226913"/>
                <a:ext cx="725714" cy="72571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GB" dirty="0"/>
                  <a:t>1</a:t>
                </a:r>
              </a:p>
            </p:txBody>
          </p:sp>
          <p:sp>
            <p:nvSpPr>
              <p:cNvPr id="61" name="Oval 60"/>
              <p:cNvSpPr/>
              <p:nvPr/>
            </p:nvSpPr>
            <p:spPr>
              <a:xfrm>
                <a:off x="7842682" y="1126746"/>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2</a:t>
                </a:r>
              </a:p>
            </p:txBody>
          </p:sp>
          <p:sp>
            <p:nvSpPr>
              <p:cNvPr id="62" name="Oval 61"/>
              <p:cNvSpPr/>
              <p:nvPr/>
            </p:nvSpPr>
            <p:spPr>
              <a:xfrm>
                <a:off x="2061408" y="3259447"/>
                <a:ext cx="725714" cy="72571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GB" dirty="0"/>
                  <a:t>3</a:t>
                </a:r>
              </a:p>
            </p:txBody>
          </p:sp>
          <p:sp>
            <p:nvSpPr>
              <p:cNvPr id="63" name="Oval 62"/>
              <p:cNvSpPr/>
              <p:nvPr/>
            </p:nvSpPr>
            <p:spPr>
              <a:xfrm>
                <a:off x="5547131" y="3259447"/>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4</a:t>
                </a:r>
              </a:p>
            </p:txBody>
          </p:sp>
          <p:sp>
            <p:nvSpPr>
              <p:cNvPr id="64" name="Oval 63"/>
              <p:cNvSpPr/>
              <p:nvPr/>
            </p:nvSpPr>
            <p:spPr>
              <a:xfrm>
                <a:off x="9432376" y="3259447"/>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5</a:t>
                </a:r>
              </a:p>
            </p:txBody>
          </p:sp>
          <p:sp>
            <p:nvSpPr>
              <p:cNvPr id="65" name="Oval 64"/>
              <p:cNvSpPr/>
              <p:nvPr/>
            </p:nvSpPr>
            <p:spPr>
              <a:xfrm>
                <a:off x="3274401" y="53180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6</a:t>
                </a:r>
              </a:p>
            </p:txBody>
          </p:sp>
          <p:sp>
            <p:nvSpPr>
              <p:cNvPr id="66" name="Oval 65"/>
              <p:cNvSpPr/>
              <p:nvPr/>
            </p:nvSpPr>
            <p:spPr>
              <a:xfrm>
                <a:off x="7842682" y="5318047"/>
                <a:ext cx="725714" cy="72571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GB" dirty="0"/>
                  <a:t>7</a:t>
                </a:r>
              </a:p>
            </p:txBody>
          </p:sp>
        </p:grpSp>
        <p:cxnSp>
          <p:nvCxnSpPr>
            <p:cNvPr id="53" name="Straight Connector 52"/>
            <p:cNvCxnSpPr>
              <a:stCxn id="60" idx="4"/>
              <a:endCxn id="65" idx="0"/>
            </p:cNvCxnSpPr>
            <p:nvPr/>
          </p:nvCxnSpPr>
          <p:spPr>
            <a:xfrm flipH="1">
              <a:off x="3637258" y="1952627"/>
              <a:ext cx="1432" cy="3365420"/>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Straight Connector 53"/>
            <p:cNvCxnSpPr>
              <a:stCxn id="60" idx="5"/>
              <a:endCxn id="63" idx="1"/>
            </p:cNvCxnSpPr>
            <p:nvPr/>
          </p:nvCxnSpPr>
          <p:spPr>
            <a:xfrm>
              <a:off x="3895269" y="1846349"/>
              <a:ext cx="1758140" cy="1519376"/>
            </a:xfrm>
            <a:prstGeom prst="line">
              <a:avLst/>
            </a:prstGeom>
          </p:spPr>
          <p:style>
            <a:lnRef idx="1">
              <a:schemeClr val="accent1"/>
            </a:lnRef>
            <a:fillRef idx="0">
              <a:schemeClr val="accent1"/>
            </a:fillRef>
            <a:effectRef idx="0">
              <a:schemeClr val="accent1"/>
            </a:effectRef>
            <a:fontRef idx="minor">
              <a:schemeClr val="tx1"/>
            </a:fontRef>
          </p:style>
        </p:cxnSp>
        <p:cxnSp>
          <p:nvCxnSpPr>
            <p:cNvPr id="55" name="Straight Connector 54"/>
            <p:cNvCxnSpPr>
              <a:endCxn id="63" idx="2"/>
            </p:cNvCxnSpPr>
            <p:nvPr/>
          </p:nvCxnSpPr>
          <p:spPr>
            <a:xfrm>
              <a:off x="2819400" y="3619500"/>
              <a:ext cx="2727731" cy="2804"/>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p:cNvCxnSpPr>
              <a:stCxn id="61" idx="3"/>
              <a:endCxn id="63" idx="7"/>
            </p:cNvCxnSpPr>
            <p:nvPr/>
          </p:nvCxnSpPr>
          <p:spPr>
            <a:xfrm flipH="1">
              <a:off x="6166567" y="1746182"/>
              <a:ext cx="1782393"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Straight Connector 56"/>
            <p:cNvCxnSpPr>
              <a:stCxn id="61" idx="5"/>
              <a:endCxn id="64" idx="1"/>
            </p:cNvCxnSpPr>
            <p:nvPr/>
          </p:nvCxnSpPr>
          <p:spPr>
            <a:xfrm>
              <a:off x="8462118" y="1746182"/>
              <a:ext cx="1076536"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Straight Connector 57"/>
            <p:cNvCxnSpPr>
              <a:stCxn id="64" idx="3"/>
              <a:endCxn id="66" idx="7"/>
            </p:cNvCxnSpPr>
            <p:nvPr/>
          </p:nvCxnSpPr>
          <p:spPr>
            <a:xfrm flipH="1">
              <a:off x="8462118" y="3878883"/>
              <a:ext cx="1076536" cy="1545442"/>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7" name="Group 66"/>
          <p:cNvGrpSpPr/>
          <p:nvPr/>
        </p:nvGrpSpPr>
        <p:grpSpPr>
          <a:xfrm>
            <a:off x="1763496" y="823688"/>
            <a:ext cx="8665028" cy="5210629"/>
            <a:chOff x="1712686" y="957943"/>
            <a:chExt cx="8665028" cy="5210629"/>
          </a:xfrm>
        </p:grpSpPr>
        <p:grpSp>
          <p:nvGrpSpPr>
            <p:cNvPr id="68" name="Group 67"/>
            <p:cNvGrpSpPr/>
            <p:nvPr/>
          </p:nvGrpSpPr>
          <p:grpSpPr>
            <a:xfrm>
              <a:off x="1712686" y="957943"/>
              <a:ext cx="8665028" cy="5210629"/>
              <a:chOff x="1712686" y="957943"/>
              <a:chExt cx="8665028" cy="5210629"/>
            </a:xfrm>
          </p:grpSpPr>
          <p:sp>
            <p:nvSpPr>
              <p:cNvPr id="75" name="Rounded Rectangle 74"/>
              <p:cNvSpPr/>
              <p:nvPr/>
            </p:nvSpPr>
            <p:spPr>
              <a:xfrm>
                <a:off x="1712686" y="957943"/>
                <a:ext cx="8665028" cy="521062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76" name="Oval 75"/>
              <p:cNvSpPr/>
              <p:nvPr/>
            </p:nvSpPr>
            <p:spPr>
              <a:xfrm>
                <a:off x="3275833" y="1226913"/>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1</a:t>
                </a:r>
              </a:p>
            </p:txBody>
          </p:sp>
          <p:sp>
            <p:nvSpPr>
              <p:cNvPr id="77" name="Oval 76"/>
              <p:cNvSpPr/>
              <p:nvPr/>
            </p:nvSpPr>
            <p:spPr>
              <a:xfrm>
                <a:off x="7842682" y="1126746"/>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2</a:t>
                </a:r>
              </a:p>
            </p:txBody>
          </p:sp>
          <p:sp>
            <p:nvSpPr>
              <p:cNvPr id="78" name="Oval 77"/>
              <p:cNvSpPr/>
              <p:nvPr/>
            </p:nvSpPr>
            <p:spPr>
              <a:xfrm>
                <a:off x="2061408" y="3259447"/>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3</a:t>
                </a:r>
              </a:p>
            </p:txBody>
          </p:sp>
          <p:sp>
            <p:nvSpPr>
              <p:cNvPr id="79" name="Oval 78"/>
              <p:cNvSpPr/>
              <p:nvPr/>
            </p:nvSpPr>
            <p:spPr>
              <a:xfrm>
                <a:off x="5547131" y="3259447"/>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4</a:t>
                </a:r>
              </a:p>
            </p:txBody>
          </p:sp>
          <p:sp>
            <p:nvSpPr>
              <p:cNvPr id="80" name="Oval 79"/>
              <p:cNvSpPr/>
              <p:nvPr/>
            </p:nvSpPr>
            <p:spPr>
              <a:xfrm>
                <a:off x="9432376" y="3259447"/>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5</a:t>
                </a:r>
              </a:p>
            </p:txBody>
          </p:sp>
          <p:sp>
            <p:nvSpPr>
              <p:cNvPr id="81" name="Oval 80"/>
              <p:cNvSpPr/>
              <p:nvPr/>
            </p:nvSpPr>
            <p:spPr>
              <a:xfrm>
                <a:off x="3274401" y="5318047"/>
                <a:ext cx="725714" cy="72571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GB" dirty="0"/>
                  <a:t>6</a:t>
                </a:r>
              </a:p>
            </p:txBody>
          </p:sp>
          <p:sp>
            <p:nvSpPr>
              <p:cNvPr id="82" name="Oval 81"/>
              <p:cNvSpPr/>
              <p:nvPr/>
            </p:nvSpPr>
            <p:spPr>
              <a:xfrm>
                <a:off x="7842682" y="5318047"/>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7</a:t>
                </a:r>
              </a:p>
            </p:txBody>
          </p:sp>
        </p:grpSp>
        <p:cxnSp>
          <p:nvCxnSpPr>
            <p:cNvPr id="69" name="Straight Connector 68"/>
            <p:cNvCxnSpPr>
              <a:stCxn id="76" idx="4"/>
              <a:endCxn id="81" idx="0"/>
            </p:cNvCxnSpPr>
            <p:nvPr/>
          </p:nvCxnSpPr>
          <p:spPr>
            <a:xfrm flipH="1">
              <a:off x="3637258" y="1952627"/>
              <a:ext cx="1432" cy="3365420"/>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Straight Connector 69"/>
            <p:cNvCxnSpPr>
              <a:stCxn id="76" idx="5"/>
              <a:endCxn id="79" idx="1"/>
            </p:cNvCxnSpPr>
            <p:nvPr/>
          </p:nvCxnSpPr>
          <p:spPr>
            <a:xfrm>
              <a:off x="3895269" y="1846349"/>
              <a:ext cx="1758140" cy="1519376"/>
            </a:xfrm>
            <a:prstGeom prst="line">
              <a:avLst/>
            </a:prstGeom>
          </p:spPr>
          <p:style>
            <a:lnRef idx="1">
              <a:schemeClr val="accent1"/>
            </a:lnRef>
            <a:fillRef idx="0">
              <a:schemeClr val="accent1"/>
            </a:fillRef>
            <a:effectRef idx="0">
              <a:schemeClr val="accent1"/>
            </a:effectRef>
            <a:fontRef idx="minor">
              <a:schemeClr val="tx1"/>
            </a:fontRef>
          </p:style>
        </p:cxnSp>
        <p:cxnSp>
          <p:nvCxnSpPr>
            <p:cNvPr id="71" name="Straight Connector 70"/>
            <p:cNvCxnSpPr>
              <a:endCxn id="79" idx="2"/>
            </p:cNvCxnSpPr>
            <p:nvPr/>
          </p:nvCxnSpPr>
          <p:spPr>
            <a:xfrm>
              <a:off x="2819400" y="3619500"/>
              <a:ext cx="2727731" cy="2804"/>
            </a:xfrm>
            <a:prstGeom prst="line">
              <a:avLst/>
            </a:prstGeom>
          </p:spPr>
          <p:style>
            <a:lnRef idx="1">
              <a:schemeClr val="accent1"/>
            </a:lnRef>
            <a:fillRef idx="0">
              <a:schemeClr val="accent1"/>
            </a:fillRef>
            <a:effectRef idx="0">
              <a:schemeClr val="accent1"/>
            </a:effectRef>
            <a:fontRef idx="minor">
              <a:schemeClr val="tx1"/>
            </a:fontRef>
          </p:style>
        </p:cxnSp>
        <p:cxnSp>
          <p:nvCxnSpPr>
            <p:cNvPr id="72" name="Straight Connector 71"/>
            <p:cNvCxnSpPr>
              <a:stCxn id="77" idx="3"/>
              <a:endCxn id="79" idx="7"/>
            </p:cNvCxnSpPr>
            <p:nvPr/>
          </p:nvCxnSpPr>
          <p:spPr>
            <a:xfrm flipH="1">
              <a:off x="6166567" y="1746182"/>
              <a:ext cx="1782393"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Straight Connector 72"/>
            <p:cNvCxnSpPr>
              <a:stCxn id="77" idx="5"/>
              <a:endCxn id="80" idx="1"/>
            </p:cNvCxnSpPr>
            <p:nvPr/>
          </p:nvCxnSpPr>
          <p:spPr>
            <a:xfrm>
              <a:off x="8462118" y="1746182"/>
              <a:ext cx="1076536"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74" name="Straight Connector 73"/>
            <p:cNvCxnSpPr>
              <a:stCxn id="80" idx="3"/>
              <a:endCxn id="82" idx="7"/>
            </p:cNvCxnSpPr>
            <p:nvPr/>
          </p:nvCxnSpPr>
          <p:spPr>
            <a:xfrm flipH="1">
              <a:off x="8462118" y="3878883"/>
              <a:ext cx="1076536" cy="1545442"/>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59322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fade">
                                      <p:cBhvr>
                                        <p:cTn id="17" dur="500"/>
                                        <p:tgtEl>
                                          <p:spTgt spid="3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1"/>
                                        </p:tgtEl>
                                        <p:attrNameLst>
                                          <p:attrName>style.visibility</p:attrName>
                                        </p:attrNameLst>
                                      </p:cBhvr>
                                      <p:to>
                                        <p:strVal val="visible"/>
                                      </p:to>
                                    </p:set>
                                    <p:animEffect transition="in" filter="fade">
                                      <p:cBhvr>
                                        <p:cTn id="22" dur="500"/>
                                        <p:tgtEl>
                                          <p:spTgt spid="5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7"/>
                                        </p:tgtEl>
                                        <p:attrNameLst>
                                          <p:attrName>style.visibility</p:attrName>
                                        </p:attrNameLst>
                                      </p:cBhvr>
                                      <p:to>
                                        <p:strVal val="visible"/>
                                      </p:to>
                                    </p:set>
                                    <p:animEffect transition="in" filter="fade">
                                      <p:cBhvr>
                                        <p:cTn id="27"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dijkstra"/>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78807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Image result for dijkstra"/>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grpSp>
        <p:nvGrpSpPr>
          <p:cNvPr id="48" name="Group 47"/>
          <p:cNvGrpSpPr/>
          <p:nvPr/>
        </p:nvGrpSpPr>
        <p:grpSpPr>
          <a:xfrm>
            <a:off x="1763496" y="823690"/>
            <a:ext cx="8665028" cy="5210629"/>
            <a:chOff x="1763496" y="823690"/>
            <a:chExt cx="8665028" cy="5210629"/>
          </a:xfrm>
        </p:grpSpPr>
        <p:grpSp>
          <p:nvGrpSpPr>
            <p:cNvPr id="4" name="Group 3"/>
            <p:cNvGrpSpPr/>
            <p:nvPr/>
          </p:nvGrpSpPr>
          <p:grpSpPr>
            <a:xfrm>
              <a:off x="1763496" y="823690"/>
              <a:ext cx="8665028" cy="5210629"/>
              <a:chOff x="1712686" y="957943"/>
              <a:chExt cx="8665028" cy="5210629"/>
            </a:xfrm>
          </p:grpSpPr>
          <p:sp>
            <p:nvSpPr>
              <p:cNvPr id="11" name="Rounded Rectangle 10"/>
              <p:cNvSpPr/>
              <p:nvPr/>
            </p:nvSpPr>
            <p:spPr>
              <a:xfrm>
                <a:off x="1712686" y="957943"/>
                <a:ext cx="8665028" cy="521062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sp>
            <p:nvSpPr>
              <p:cNvPr id="12" name="Oval 11"/>
              <p:cNvSpPr/>
              <p:nvPr/>
            </p:nvSpPr>
            <p:spPr>
              <a:xfrm>
                <a:off x="3892407" y="4332063"/>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a:t>
                </a:r>
              </a:p>
            </p:txBody>
          </p:sp>
          <p:sp>
            <p:nvSpPr>
              <p:cNvPr id="13" name="Oval 12"/>
              <p:cNvSpPr/>
              <p:nvPr/>
            </p:nvSpPr>
            <p:spPr>
              <a:xfrm>
                <a:off x="3308782" y="1556432"/>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2</a:t>
                </a:r>
              </a:p>
            </p:txBody>
          </p:sp>
          <p:sp>
            <p:nvSpPr>
              <p:cNvPr id="14" name="Oval 13"/>
              <p:cNvSpPr/>
              <p:nvPr/>
            </p:nvSpPr>
            <p:spPr>
              <a:xfrm>
                <a:off x="6843248" y="1223352"/>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3</a:t>
                </a:r>
              </a:p>
            </p:txBody>
          </p:sp>
          <p:sp>
            <p:nvSpPr>
              <p:cNvPr id="15" name="Oval 14"/>
              <p:cNvSpPr/>
              <p:nvPr/>
            </p:nvSpPr>
            <p:spPr>
              <a:xfrm>
                <a:off x="8568396" y="356325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4</a:t>
                </a:r>
              </a:p>
            </p:txBody>
          </p:sp>
          <p:sp>
            <p:nvSpPr>
              <p:cNvPr id="16" name="Oval 15"/>
              <p:cNvSpPr/>
              <p:nvPr/>
            </p:nvSpPr>
            <p:spPr>
              <a:xfrm>
                <a:off x="5563262" y="3153973"/>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5</a:t>
                </a:r>
              </a:p>
            </p:txBody>
          </p:sp>
          <p:sp>
            <p:nvSpPr>
              <p:cNvPr id="17" name="Oval 16"/>
              <p:cNvSpPr/>
              <p:nvPr/>
            </p:nvSpPr>
            <p:spPr>
              <a:xfrm>
                <a:off x="7348101" y="4694920"/>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6</a:t>
                </a:r>
              </a:p>
            </p:txBody>
          </p:sp>
        </p:grpSp>
        <p:cxnSp>
          <p:nvCxnSpPr>
            <p:cNvPr id="24" name="Straight Arrow Connector 23"/>
            <p:cNvCxnSpPr>
              <a:endCxn id="17" idx="2"/>
            </p:cNvCxnSpPr>
            <p:nvPr/>
          </p:nvCxnSpPr>
          <p:spPr>
            <a:xfrm>
              <a:off x="4686300" y="4560667"/>
              <a:ext cx="2712611" cy="3628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12" idx="7"/>
              <a:endCxn id="16" idx="3"/>
            </p:cNvCxnSpPr>
            <p:nvPr/>
          </p:nvCxnSpPr>
          <p:spPr>
            <a:xfrm flipV="1">
              <a:off x="4562653" y="3639156"/>
              <a:ext cx="1157697" cy="6649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16" idx="1"/>
              <a:endCxn id="13" idx="5"/>
            </p:cNvCxnSpPr>
            <p:nvPr/>
          </p:nvCxnSpPr>
          <p:spPr>
            <a:xfrm flipH="1" flipV="1">
              <a:off x="3979028" y="2041615"/>
              <a:ext cx="1741322" cy="10843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endCxn id="17" idx="1"/>
            </p:cNvCxnSpPr>
            <p:nvPr/>
          </p:nvCxnSpPr>
          <p:spPr>
            <a:xfrm>
              <a:off x="6096010" y="3449872"/>
              <a:ext cx="1409179" cy="12170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endCxn id="14" idx="5"/>
            </p:cNvCxnSpPr>
            <p:nvPr/>
          </p:nvCxnSpPr>
          <p:spPr>
            <a:xfrm flipH="1" flipV="1">
              <a:off x="7513494" y="1708535"/>
              <a:ext cx="1401405" cy="19306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a:stCxn id="17" idx="7"/>
              <a:endCxn id="15" idx="3"/>
            </p:cNvCxnSpPr>
            <p:nvPr/>
          </p:nvCxnSpPr>
          <p:spPr>
            <a:xfrm flipV="1">
              <a:off x="8018347" y="4048440"/>
              <a:ext cx="707137" cy="6185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a:stCxn id="13" idx="6"/>
              <a:endCxn id="14" idx="2"/>
            </p:cNvCxnSpPr>
            <p:nvPr/>
          </p:nvCxnSpPr>
          <p:spPr>
            <a:xfrm flipV="1">
              <a:off x="4085306" y="1451956"/>
              <a:ext cx="2808752" cy="3330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5126502" y="1226382"/>
              <a:ext cx="554900" cy="369332"/>
            </a:xfrm>
            <a:prstGeom prst="rect">
              <a:avLst/>
            </a:prstGeom>
            <a:noFill/>
          </p:spPr>
          <p:txBody>
            <a:bodyPr wrap="square" rtlCol="0">
              <a:spAutoFit/>
            </a:bodyPr>
            <a:lstStyle/>
            <a:p>
              <a:r>
                <a:rPr lang="en-GB" dirty="0">
                  <a:solidFill>
                    <a:schemeClr val="bg1"/>
                  </a:solidFill>
                </a:rPr>
                <a:t>3.1</a:t>
              </a:r>
            </a:p>
          </p:txBody>
        </p:sp>
        <p:sp>
          <p:nvSpPr>
            <p:cNvPr id="39" name="TextBox 38"/>
            <p:cNvSpPr txBox="1"/>
            <p:nvPr/>
          </p:nvSpPr>
          <p:spPr>
            <a:xfrm>
              <a:off x="6580029" y="2260790"/>
              <a:ext cx="554900" cy="369332"/>
            </a:xfrm>
            <a:prstGeom prst="rect">
              <a:avLst/>
            </a:prstGeom>
            <a:noFill/>
          </p:spPr>
          <p:txBody>
            <a:bodyPr wrap="square" rtlCol="0">
              <a:spAutoFit/>
            </a:bodyPr>
            <a:lstStyle/>
            <a:p>
              <a:r>
                <a:rPr lang="en-GB" dirty="0">
                  <a:solidFill>
                    <a:schemeClr val="bg1"/>
                  </a:solidFill>
                </a:rPr>
                <a:t>0.8</a:t>
              </a:r>
            </a:p>
          </p:txBody>
        </p:sp>
        <p:cxnSp>
          <p:nvCxnSpPr>
            <p:cNvPr id="41" name="Straight Arrow Connector 40"/>
            <p:cNvCxnSpPr>
              <a:endCxn id="16" idx="7"/>
            </p:cNvCxnSpPr>
            <p:nvPr/>
          </p:nvCxnSpPr>
          <p:spPr>
            <a:xfrm flipH="1">
              <a:off x="6233508" y="1595714"/>
              <a:ext cx="793890" cy="15302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8124625" y="2222669"/>
              <a:ext cx="554900" cy="369332"/>
            </a:xfrm>
            <a:prstGeom prst="rect">
              <a:avLst/>
            </a:prstGeom>
            <a:noFill/>
          </p:spPr>
          <p:txBody>
            <a:bodyPr wrap="square" rtlCol="0">
              <a:spAutoFit/>
            </a:bodyPr>
            <a:lstStyle/>
            <a:p>
              <a:r>
                <a:rPr lang="en-GB" dirty="0">
                  <a:solidFill>
                    <a:schemeClr val="bg1"/>
                  </a:solidFill>
                </a:rPr>
                <a:t>3.7</a:t>
              </a:r>
            </a:p>
          </p:txBody>
        </p:sp>
        <p:sp>
          <p:nvSpPr>
            <p:cNvPr id="43" name="TextBox 42"/>
            <p:cNvSpPr txBox="1"/>
            <p:nvPr/>
          </p:nvSpPr>
          <p:spPr>
            <a:xfrm>
              <a:off x="4408850" y="2535265"/>
              <a:ext cx="554900" cy="369332"/>
            </a:xfrm>
            <a:prstGeom prst="rect">
              <a:avLst/>
            </a:prstGeom>
            <a:noFill/>
          </p:spPr>
          <p:txBody>
            <a:bodyPr wrap="square" rtlCol="0">
              <a:spAutoFit/>
            </a:bodyPr>
            <a:lstStyle/>
            <a:p>
              <a:r>
                <a:rPr lang="en-GB" dirty="0">
                  <a:solidFill>
                    <a:schemeClr val="bg1"/>
                  </a:solidFill>
                </a:rPr>
                <a:t>1.9</a:t>
              </a:r>
            </a:p>
          </p:txBody>
        </p:sp>
        <p:sp>
          <p:nvSpPr>
            <p:cNvPr id="44" name="TextBox 43"/>
            <p:cNvSpPr txBox="1"/>
            <p:nvPr/>
          </p:nvSpPr>
          <p:spPr>
            <a:xfrm>
              <a:off x="4734956" y="3679108"/>
              <a:ext cx="554900" cy="369332"/>
            </a:xfrm>
            <a:prstGeom prst="rect">
              <a:avLst/>
            </a:prstGeom>
            <a:noFill/>
          </p:spPr>
          <p:txBody>
            <a:bodyPr wrap="square" rtlCol="0">
              <a:spAutoFit/>
            </a:bodyPr>
            <a:lstStyle/>
            <a:p>
              <a:r>
                <a:rPr lang="en-GB" dirty="0">
                  <a:solidFill>
                    <a:schemeClr val="bg1"/>
                  </a:solidFill>
                </a:rPr>
                <a:t>2.9</a:t>
              </a:r>
            </a:p>
          </p:txBody>
        </p:sp>
        <p:sp>
          <p:nvSpPr>
            <p:cNvPr id="45" name="TextBox 44"/>
            <p:cNvSpPr txBox="1"/>
            <p:nvPr/>
          </p:nvSpPr>
          <p:spPr>
            <a:xfrm>
              <a:off x="5681402" y="4745257"/>
              <a:ext cx="554900" cy="369332"/>
            </a:xfrm>
            <a:prstGeom prst="rect">
              <a:avLst/>
            </a:prstGeom>
            <a:noFill/>
          </p:spPr>
          <p:txBody>
            <a:bodyPr wrap="square" rtlCol="0">
              <a:spAutoFit/>
            </a:bodyPr>
            <a:lstStyle/>
            <a:p>
              <a:r>
                <a:rPr lang="en-GB" dirty="0">
                  <a:solidFill>
                    <a:schemeClr val="bg1"/>
                  </a:solidFill>
                </a:rPr>
                <a:t>1.0</a:t>
              </a:r>
            </a:p>
          </p:txBody>
        </p:sp>
        <p:sp>
          <p:nvSpPr>
            <p:cNvPr id="46" name="TextBox 45"/>
            <p:cNvSpPr txBox="1"/>
            <p:nvPr/>
          </p:nvSpPr>
          <p:spPr>
            <a:xfrm>
              <a:off x="6775882" y="3788084"/>
              <a:ext cx="554900" cy="369332"/>
            </a:xfrm>
            <a:prstGeom prst="rect">
              <a:avLst/>
            </a:prstGeom>
            <a:noFill/>
          </p:spPr>
          <p:txBody>
            <a:bodyPr wrap="square" rtlCol="0">
              <a:spAutoFit/>
            </a:bodyPr>
            <a:lstStyle/>
            <a:p>
              <a:r>
                <a:rPr lang="en-GB" dirty="0">
                  <a:solidFill>
                    <a:schemeClr val="bg1"/>
                  </a:solidFill>
                </a:rPr>
                <a:t>3.0</a:t>
              </a:r>
            </a:p>
          </p:txBody>
        </p:sp>
        <p:sp>
          <p:nvSpPr>
            <p:cNvPr id="47" name="TextBox 46"/>
            <p:cNvSpPr txBox="1"/>
            <p:nvPr/>
          </p:nvSpPr>
          <p:spPr>
            <a:xfrm>
              <a:off x="8284070" y="4357471"/>
              <a:ext cx="554900" cy="369332"/>
            </a:xfrm>
            <a:prstGeom prst="rect">
              <a:avLst/>
            </a:prstGeom>
            <a:noFill/>
          </p:spPr>
          <p:txBody>
            <a:bodyPr wrap="square" rtlCol="0">
              <a:spAutoFit/>
            </a:bodyPr>
            <a:lstStyle/>
            <a:p>
              <a:r>
                <a:rPr lang="en-GB" dirty="0">
                  <a:solidFill>
                    <a:schemeClr val="bg1"/>
                  </a:solidFill>
                </a:rPr>
                <a:t>1.1</a:t>
              </a:r>
            </a:p>
          </p:txBody>
        </p:sp>
      </p:grpSp>
    </p:spTree>
    <p:extLst>
      <p:ext uri="{BB962C8B-B14F-4D97-AF65-F5344CB8AC3E}">
        <p14:creationId xmlns:p14="http://schemas.microsoft.com/office/powerpoint/2010/main" val="2662587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star factory"/>
          <p:cNvPicPr>
            <a:picLocks noChangeAspect="1" noChangeArrowheads="1"/>
          </p:cNvPicPr>
          <p:nvPr/>
        </p:nvPicPr>
        <p:blipFill rotWithShape="1">
          <a:blip r:embed="rId3">
            <a:extLst>
              <a:ext uri="{28A0092B-C50C-407E-A947-70E740481C1C}">
                <a14:useLocalDpi xmlns:a14="http://schemas.microsoft.com/office/drawing/2010/main" val="0"/>
              </a:ext>
            </a:extLst>
          </a:blip>
          <a:srcRect t="4685" b="22264"/>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2"/>
          <p:cNvGrpSpPr/>
          <p:nvPr/>
        </p:nvGrpSpPr>
        <p:grpSpPr>
          <a:xfrm>
            <a:off x="1763496" y="823690"/>
            <a:ext cx="8665028" cy="5210629"/>
            <a:chOff x="1763496" y="823690"/>
            <a:chExt cx="8665028" cy="5210629"/>
          </a:xfrm>
        </p:grpSpPr>
        <p:grpSp>
          <p:nvGrpSpPr>
            <p:cNvPr id="4" name="Group 3"/>
            <p:cNvGrpSpPr/>
            <p:nvPr/>
          </p:nvGrpSpPr>
          <p:grpSpPr>
            <a:xfrm>
              <a:off x="1763496" y="823690"/>
              <a:ext cx="8665028" cy="5210629"/>
              <a:chOff x="1712686" y="957943"/>
              <a:chExt cx="8665028" cy="5210629"/>
            </a:xfrm>
          </p:grpSpPr>
          <p:sp>
            <p:nvSpPr>
              <p:cNvPr id="21" name="Rounded Rectangle 20"/>
              <p:cNvSpPr/>
              <p:nvPr/>
            </p:nvSpPr>
            <p:spPr>
              <a:xfrm>
                <a:off x="1712686" y="957943"/>
                <a:ext cx="8665028" cy="521062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dirty="0"/>
              </a:p>
            </p:txBody>
          </p:sp>
          <p:sp>
            <p:nvSpPr>
              <p:cNvPr id="22" name="Oval 21"/>
              <p:cNvSpPr/>
              <p:nvPr/>
            </p:nvSpPr>
            <p:spPr>
              <a:xfrm>
                <a:off x="3892407" y="4332063"/>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a:t>
                </a:r>
              </a:p>
            </p:txBody>
          </p:sp>
          <p:sp>
            <p:nvSpPr>
              <p:cNvPr id="23" name="Oval 22"/>
              <p:cNvSpPr/>
              <p:nvPr/>
            </p:nvSpPr>
            <p:spPr>
              <a:xfrm>
                <a:off x="3308782" y="1556432"/>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2</a:t>
                </a:r>
              </a:p>
            </p:txBody>
          </p:sp>
          <p:sp>
            <p:nvSpPr>
              <p:cNvPr id="24" name="Oval 23"/>
              <p:cNvSpPr/>
              <p:nvPr/>
            </p:nvSpPr>
            <p:spPr>
              <a:xfrm>
                <a:off x="6843248" y="1223352"/>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3</a:t>
                </a:r>
              </a:p>
            </p:txBody>
          </p:sp>
          <p:sp>
            <p:nvSpPr>
              <p:cNvPr id="25" name="Oval 24"/>
              <p:cNvSpPr/>
              <p:nvPr/>
            </p:nvSpPr>
            <p:spPr>
              <a:xfrm>
                <a:off x="8568396" y="356325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4</a:t>
                </a:r>
              </a:p>
            </p:txBody>
          </p:sp>
          <p:sp>
            <p:nvSpPr>
              <p:cNvPr id="26" name="Oval 25"/>
              <p:cNvSpPr/>
              <p:nvPr/>
            </p:nvSpPr>
            <p:spPr>
              <a:xfrm>
                <a:off x="5563262" y="3153973"/>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5</a:t>
                </a:r>
              </a:p>
            </p:txBody>
          </p:sp>
          <p:sp>
            <p:nvSpPr>
              <p:cNvPr id="27" name="Oval 26"/>
              <p:cNvSpPr/>
              <p:nvPr/>
            </p:nvSpPr>
            <p:spPr>
              <a:xfrm>
                <a:off x="7348101" y="4694920"/>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6</a:t>
                </a:r>
              </a:p>
            </p:txBody>
          </p:sp>
        </p:grpSp>
        <p:cxnSp>
          <p:nvCxnSpPr>
            <p:cNvPr id="5" name="Straight Arrow Connector 4"/>
            <p:cNvCxnSpPr>
              <a:endCxn id="27" idx="2"/>
            </p:cNvCxnSpPr>
            <p:nvPr/>
          </p:nvCxnSpPr>
          <p:spPr>
            <a:xfrm>
              <a:off x="4686300" y="4560667"/>
              <a:ext cx="2712611" cy="3628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a:stCxn id="22" idx="7"/>
              <a:endCxn id="26" idx="3"/>
            </p:cNvCxnSpPr>
            <p:nvPr/>
          </p:nvCxnSpPr>
          <p:spPr>
            <a:xfrm flipV="1">
              <a:off x="4562653" y="3639156"/>
              <a:ext cx="1157697" cy="6649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a:stCxn id="26" idx="1"/>
              <a:endCxn id="23" idx="5"/>
            </p:cNvCxnSpPr>
            <p:nvPr/>
          </p:nvCxnSpPr>
          <p:spPr>
            <a:xfrm flipH="1" flipV="1">
              <a:off x="3979028" y="2041615"/>
              <a:ext cx="1741322" cy="10843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a:endCxn id="27" idx="1"/>
            </p:cNvCxnSpPr>
            <p:nvPr/>
          </p:nvCxnSpPr>
          <p:spPr>
            <a:xfrm>
              <a:off x="6096010" y="3449872"/>
              <a:ext cx="1409179" cy="12170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endCxn id="24" idx="5"/>
            </p:cNvCxnSpPr>
            <p:nvPr/>
          </p:nvCxnSpPr>
          <p:spPr>
            <a:xfrm flipH="1" flipV="1">
              <a:off x="7513494" y="1708535"/>
              <a:ext cx="1401405" cy="19306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27" idx="7"/>
              <a:endCxn id="25" idx="3"/>
            </p:cNvCxnSpPr>
            <p:nvPr/>
          </p:nvCxnSpPr>
          <p:spPr>
            <a:xfrm flipV="1">
              <a:off x="8018347" y="4048440"/>
              <a:ext cx="707137" cy="6185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23" idx="6"/>
              <a:endCxn id="24" idx="2"/>
            </p:cNvCxnSpPr>
            <p:nvPr/>
          </p:nvCxnSpPr>
          <p:spPr>
            <a:xfrm flipV="1">
              <a:off x="4085306" y="1451956"/>
              <a:ext cx="2808752" cy="3330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5126502" y="1226382"/>
              <a:ext cx="554900" cy="369332"/>
            </a:xfrm>
            <a:prstGeom prst="rect">
              <a:avLst/>
            </a:prstGeom>
            <a:noFill/>
          </p:spPr>
          <p:txBody>
            <a:bodyPr wrap="square" rtlCol="0">
              <a:spAutoFit/>
            </a:bodyPr>
            <a:lstStyle/>
            <a:p>
              <a:r>
                <a:rPr lang="en-GB" dirty="0">
                  <a:solidFill>
                    <a:schemeClr val="bg1"/>
                  </a:solidFill>
                </a:rPr>
                <a:t>3.1</a:t>
              </a:r>
            </a:p>
          </p:txBody>
        </p:sp>
        <p:sp>
          <p:nvSpPr>
            <p:cNvPr id="13" name="TextBox 12"/>
            <p:cNvSpPr txBox="1"/>
            <p:nvPr/>
          </p:nvSpPr>
          <p:spPr>
            <a:xfrm>
              <a:off x="6580029" y="2260790"/>
              <a:ext cx="554900" cy="369332"/>
            </a:xfrm>
            <a:prstGeom prst="rect">
              <a:avLst/>
            </a:prstGeom>
            <a:noFill/>
          </p:spPr>
          <p:txBody>
            <a:bodyPr wrap="square" rtlCol="0">
              <a:spAutoFit/>
            </a:bodyPr>
            <a:lstStyle/>
            <a:p>
              <a:r>
                <a:rPr lang="en-GB" dirty="0">
                  <a:solidFill>
                    <a:schemeClr val="bg1"/>
                  </a:solidFill>
                </a:rPr>
                <a:t>0.8</a:t>
              </a:r>
            </a:p>
          </p:txBody>
        </p:sp>
        <p:cxnSp>
          <p:nvCxnSpPr>
            <p:cNvPr id="14" name="Straight Arrow Connector 13"/>
            <p:cNvCxnSpPr>
              <a:endCxn id="26" idx="7"/>
            </p:cNvCxnSpPr>
            <p:nvPr/>
          </p:nvCxnSpPr>
          <p:spPr>
            <a:xfrm flipH="1">
              <a:off x="6233508" y="1595714"/>
              <a:ext cx="793890" cy="15302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8124625" y="2222669"/>
              <a:ext cx="554900" cy="369332"/>
            </a:xfrm>
            <a:prstGeom prst="rect">
              <a:avLst/>
            </a:prstGeom>
            <a:noFill/>
          </p:spPr>
          <p:txBody>
            <a:bodyPr wrap="square" rtlCol="0">
              <a:spAutoFit/>
            </a:bodyPr>
            <a:lstStyle/>
            <a:p>
              <a:r>
                <a:rPr lang="en-GB" dirty="0">
                  <a:solidFill>
                    <a:schemeClr val="bg1"/>
                  </a:solidFill>
                </a:rPr>
                <a:t>3.7</a:t>
              </a:r>
            </a:p>
          </p:txBody>
        </p:sp>
        <p:sp>
          <p:nvSpPr>
            <p:cNvPr id="16" name="TextBox 15"/>
            <p:cNvSpPr txBox="1"/>
            <p:nvPr/>
          </p:nvSpPr>
          <p:spPr>
            <a:xfrm>
              <a:off x="4408850" y="2535265"/>
              <a:ext cx="554900" cy="369332"/>
            </a:xfrm>
            <a:prstGeom prst="rect">
              <a:avLst/>
            </a:prstGeom>
            <a:noFill/>
          </p:spPr>
          <p:txBody>
            <a:bodyPr wrap="square" rtlCol="0">
              <a:spAutoFit/>
            </a:bodyPr>
            <a:lstStyle/>
            <a:p>
              <a:r>
                <a:rPr lang="en-GB" dirty="0">
                  <a:solidFill>
                    <a:schemeClr val="bg1"/>
                  </a:solidFill>
                </a:rPr>
                <a:t>1.9</a:t>
              </a:r>
            </a:p>
          </p:txBody>
        </p:sp>
        <p:sp>
          <p:nvSpPr>
            <p:cNvPr id="17" name="TextBox 16"/>
            <p:cNvSpPr txBox="1"/>
            <p:nvPr/>
          </p:nvSpPr>
          <p:spPr>
            <a:xfrm>
              <a:off x="4734956" y="3679108"/>
              <a:ext cx="554900" cy="369332"/>
            </a:xfrm>
            <a:prstGeom prst="rect">
              <a:avLst/>
            </a:prstGeom>
            <a:noFill/>
          </p:spPr>
          <p:txBody>
            <a:bodyPr wrap="square" rtlCol="0">
              <a:spAutoFit/>
            </a:bodyPr>
            <a:lstStyle/>
            <a:p>
              <a:r>
                <a:rPr lang="en-GB" dirty="0">
                  <a:solidFill>
                    <a:schemeClr val="bg1"/>
                  </a:solidFill>
                </a:rPr>
                <a:t>2.9</a:t>
              </a:r>
            </a:p>
          </p:txBody>
        </p:sp>
        <p:sp>
          <p:nvSpPr>
            <p:cNvPr id="18" name="TextBox 17"/>
            <p:cNvSpPr txBox="1"/>
            <p:nvPr/>
          </p:nvSpPr>
          <p:spPr>
            <a:xfrm>
              <a:off x="5681402" y="4745257"/>
              <a:ext cx="554900" cy="369332"/>
            </a:xfrm>
            <a:prstGeom prst="rect">
              <a:avLst/>
            </a:prstGeom>
            <a:noFill/>
          </p:spPr>
          <p:txBody>
            <a:bodyPr wrap="square" rtlCol="0">
              <a:spAutoFit/>
            </a:bodyPr>
            <a:lstStyle/>
            <a:p>
              <a:r>
                <a:rPr lang="en-GB" dirty="0">
                  <a:solidFill>
                    <a:schemeClr val="bg1"/>
                  </a:solidFill>
                </a:rPr>
                <a:t>1.0</a:t>
              </a:r>
            </a:p>
          </p:txBody>
        </p:sp>
        <p:sp>
          <p:nvSpPr>
            <p:cNvPr id="19" name="TextBox 18"/>
            <p:cNvSpPr txBox="1"/>
            <p:nvPr/>
          </p:nvSpPr>
          <p:spPr>
            <a:xfrm>
              <a:off x="6775882" y="3788084"/>
              <a:ext cx="554900" cy="369332"/>
            </a:xfrm>
            <a:prstGeom prst="rect">
              <a:avLst/>
            </a:prstGeom>
            <a:noFill/>
          </p:spPr>
          <p:txBody>
            <a:bodyPr wrap="square" rtlCol="0">
              <a:spAutoFit/>
            </a:bodyPr>
            <a:lstStyle/>
            <a:p>
              <a:r>
                <a:rPr lang="en-GB" dirty="0">
                  <a:solidFill>
                    <a:schemeClr val="bg1"/>
                  </a:solidFill>
                </a:rPr>
                <a:t>3.0</a:t>
              </a:r>
            </a:p>
          </p:txBody>
        </p:sp>
        <p:sp>
          <p:nvSpPr>
            <p:cNvPr id="20" name="TextBox 19"/>
            <p:cNvSpPr txBox="1"/>
            <p:nvPr/>
          </p:nvSpPr>
          <p:spPr>
            <a:xfrm>
              <a:off x="8284070" y="4357471"/>
              <a:ext cx="554900" cy="369332"/>
            </a:xfrm>
            <a:prstGeom prst="rect">
              <a:avLst/>
            </a:prstGeom>
            <a:noFill/>
          </p:spPr>
          <p:txBody>
            <a:bodyPr wrap="square" rtlCol="0">
              <a:spAutoFit/>
            </a:bodyPr>
            <a:lstStyle/>
            <a:p>
              <a:r>
                <a:rPr lang="en-GB" dirty="0">
                  <a:solidFill>
                    <a:schemeClr val="bg1"/>
                  </a:solidFill>
                </a:rPr>
                <a:t>1.1</a:t>
              </a:r>
            </a:p>
          </p:txBody>
        </p:sp>
      </p:grpSp>
    </p:spTree>
    <p:extLst>
      <p:ext uri="{BB962C8B-B14F-4D97-AF65-F5344CB8AC3E}">
        <p14:creationId xmlns:p14="http://schemas.microsoft.com/office/powerpoint/2010/main" val="998083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Portfolio Assignment</a:t>
            </a:r>
          </a:p>
        </p:txBody>
      </p:sp>
      <p:sp>
        <p:nvSpPr>
          <p:cNvPr id="3" name="Content Placeholder 2"/>
          <p:cNvSpPr>
            <a:spLocks noGrp="1"/>
          </p:cNvSpPr>
          <p:nvPr>
            <p:ph idx="1"/>
          </p:nvPr>
        </p:nvSpPr>
        <p:spPr/>
        <p:txBody>
          <a:bodyPr>
            <a:normAutofit fontScale="47500" lnSpcReduction="20000"/>
          </a:bodyPr>
          <a:lstStyle/>
          <a:p>
            <a:r>
              <a:rPr lang="en-GB" dirty="0"/>
              <a:t>Implement </a:t>
            </a:r>
            <a:r>
              <a:rPr lang="en-GB" dirty="0" err="1"/>
              <a:t>Djisktra’s</a:t>
            </a:r>
            <a:r>
              <a:rPr lang="en-GB" dirty="0"/>
              <a:t> algorithm and A*</a:t>
            </a:r>
          </a:p>
          <a:p>
            <a:pPr lvl="1"/>
            <a:r>
              <a:rPr lang="en-GB" dirty="0"/>
              <a:t>Bonus points for also implementing DFS and BFS.</a:t>
            </a:r>
          </a:p>
          <a:p>
            <a:endParaRPr lang="en-GB" dirty="0"/>
          </a:p>
          <a:p>
            <a:r>
              <a:rPr lang="en-GB" dirty="0"/>
              <a:t>You should try to visualise the algorithm, allowing a user to view the steps taken.</a:t>
            </a:r>
          </a:p>
          <a:p>
            <a:endParaRPr lang="en-GB" dirty="0"/>
          </a:p>
          <a:p>
            <a:r>
              <a:rPr lang="en-GB" dirty="0"/>
              <a:t>For </a:t>
            </a:r>
            <a:r>
              <a:rPr lang="en-GB"/>
              <a:t>path finding, </a:t>
            </a:r>
            <a:r>
              <a:rPr lang="en-GB" dirty="0"/>
              <a:t>allow a user to select a nodes to route search between.</a:t>
            </a:r>
          </a:p>
          <a:p>
            <a:endParaRPr lang="en-GB" dirty="0"/>
          </a:p>
          <a:p>
            <a:r>
              <a:rPr lang="en-GB" dirty="0"/>
              <a:t>Take a look at:</a:t>
            </a:r>
          </a:p>
          <a:p>
            <a:pPr lvl="1"/>
            <a:r>
              <a:rPr lang="en-GB" dirty="0">
                <a:hlinkClick r:id="rId2"/>
              </a:rPr>
              <a:t>http://www.policyalmanac.org/games/aStarTutorial.htm</a:t>
            </a:r>
          </a:p>
          <a:p>
            <a:pPr lvl="1"/>
            <a:r>
              <a:rPr lang="en-GB" dirty="0">
                <a:hlinkClick r:id="rId2"/>
              </a:rPr>
              <a:t>http://www.redblobgames.com/pathfinding/a-star/introduction.html</a:t>
            </a:r>
            <a:endParaRPr lang="en-GB" dirty="0"/>
          </a:p>
          <a:p>
            <a:pPr lvl="1"/>
            <a:r>
              <a:rPr lang="en-GB" dirty="0">
                <a:hlinkClick r:id="rId3"/>
              </a:rPr>
              <a:t>http://theory.stanford.edu/~amitp/GameProgramming/</a:t>
            </a:r>
            <a:endParaRPr lang="en-GB" dirty="0"/>
          </a:p>
          <a:p>
            <a:endParaRPr lang="en-GB" dirty="0"/>
          </a:p>
          <a:p>
            <a:r>
              <a:rPr lang="en-GB" dirty="0"/>
              <a:t>You have three weeks</a:t>
            </a:r>
          </a:p>
          <a:p>
            <a:pPr lvl="1"/>
            <a:endParaRPr lang="en-GB" dirty="0"/>
          </a:p>
        </p:txBody>
      </p:sp>
    </p:spTree>
    <p:extLst>
      <p:ext uri="{BB962C8B-B14F-4D97-AF65-F5344CB8AC3E}">
        <p14:creationId xmlns:p14="http://schemas.microsoft.com/office/powerpoint/2010/main" val="24587455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network"/>
          <p:cNvPicPr>
            <a:picLocks noChangeAspect="1" noChangeArrowheads="1"/>
          </p:cNvPicPr>
          <p:nvPr/>
        </p:nvPicPr>
        <p:blipFill rotWithShape="1">
          <a:blip r:embed="rId3">
            <a:extLst>
              <a:ext uri="{28A0092B-C50C-407E-A947-70E740481C1C}">
                <a14:useLocalDpi xmlns:a14="http://schemas.microsoft.com/office/drawing/2010/main" val="0"/>
              </a:ext>
            </a:extLst>
          </a:blip>
          <a:srcRect r="1250"/>
          <a:stretch/>
        </p:blipFill>
        <p:spPr bwMode="auto">
          <a:xfrm>
            <a:off x="-1" y="0"/>
            <a:ext cx="12192001"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06124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sparse population"/>
          <p:cNvPicPr>
            <a:picLocks noChangeAspect="1" noChangeArrowheads="1"/>
          </p:cNvPicPr>
          <p:nvPr/>
        </p:nvPicPr>
        <p:blipFill rotWithShape="1">
          <a:blip r:embed="rId3">
            <a:extLst>
              <a:ext uri="{28A0092B-C50C-407E-A947-70E740481C1C}">
                <a14:useLocalDpi xmlns:a14="http://schemas.microsoft.com/office/drawing/2010/main" val="0"/>
              </a:ext>
            </a:extLst>
          </a:blip>
          <a:srcRect t="25000"/>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44002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result for old map of london"/>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3082" name="Picture 10" descr="https://cracpreservation.files.wordpress.com/2011/04/0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01" y="0"/>
            <a:ext cx="1243670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85336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descr="Image result for tech tree"/>
          <p:cNvPicPr>
            <a:picLocks noChangeAspect="1" noChangeArrowheads="1"/>
          </p:cNvPicPr>
          <p:nvPr/>
        </p:nvPicPr>
        <p:blipFill rotWithShape="1">
          <a:blip r:embed="rId3">
            <a:extLst>
              <a:ext uri="{28A0092B-C50C-407E-A947-70E740481C1C}">
                <a14:useLocalDpi xmlns:a14="http://schemas.microsoft.com/office/drawing/2010/main" val="0"/>
              </a:ext>
            </a:extLst>
          </a:blip>
          <a:srcRect t="12481" r="3" b="12387"/>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28528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Image result for chess"/>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21829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Image result for adjacen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Table 2"/>
          <p:cNvGraphicFramePr>
            <a:graphicFrameLocks noGrp="1"/>
          </p:cNvGraphicFramePr>
          <p:nvPr>
            <p:extLst>
              <p:ext uri="{D42A27DB-BD31-4B8C-83A1-F6EECF244321}">
                <p14:modId xmlns:p14="http://schemas.microsoft.com/office/powerpoint/2010/main" val="2385889110"/>
              </p:ext>
            </p:extLst>
          </p:nvPr>
        </p:nvGraphicFramePr>
        <p:xfrm>
          <a:off x="3785936" y="1965960"/>
          <a:ext cx="4620128" cy="2926080"/>
        </p:xfrm>
        <a:graphic>
          <a:graphicData uri="http://schemas.openxmlformats.org/drawingml/2006/table">
            <a:tbl>
              <a:tblPr firstRow="1" bandRow="1">
                <a:tableStyleId>{5C22544A-7EE6-4342-B048-85BDC9FD1C3A}</a:tableStyleId>
              </a:tblPr>
              <a:tblGrid>
                <a:gridCol w="577516">
                  <a:extLst>
                    <a:ext uri="{9D8B030D-6E8A-4147-A177-3AD203B41FA5}">
                      <a16:colId xmlns:a16="http://schemas.microsoft.com/office/drawing/2014/main" val="203350032"/>
                    </a:ext>
                  </a:extLst>
                </a:gridCol>
                <a:gridCol w="577516">
                  <a:extLst>
                    <a:ext uri="{9D8B030D-6E8A-4147-A177-3AD203B41FA5}">
                      <a16:colId xmlns:a16="http://schemas.microsoft.com/office/drawing/2014/main" val="2689099856"/>
                    </a:ext>
                  </a:extLst>
                </a:gridCol>
                <a:gridCol w="577516">
                  <a:extLst>
                    <a:ext uri="{9D8B030D-6E8A-4147-A177-3AD203B41FA5}">
                      <a16:colId xmlns:a16="http://schemas.microsoft.com/office/drawing/2014/main" val="2291684054"/>
                    </a:ext>
                  </a:extLst>
                </a:gridCol>
                <a:gridCol w="577516">
                  <a:extLst>
                    <a:ext uri="{9D8B030D-6E8A-4147-A177-3AD203B41FA5}">
                      <a16:colId xmlns:a16="http://schemas.microsoft.com/office/drawing/2014/main" val="1915815909"/>
                    </a:ext>
                  </a:extLst>
                </a:gridCol>
                <a:gridCol w="577516">
                  <a:extLst>
                    <a:ext uri="{9D8B030D-6E8A-4147-A177-3AD203B41FA5}">
                      <a16:colId xmlns:a16="http://schemas.microsoft.com/office/drawing/2014/main" val="3694513531"/>
                    </a:ext>
                  </a:extLst>
                </a:gridCol>
                <a:gridCol w="577516">
                  <a:extLst>
                    <a:ext uri="{9D8B030D-6E8A-4147-A177-3AD203B41FA5}">
                      <a16:colId xmlns:a16="http://schemas.microsoft.com/office/drawing/2014/main" val="541184790"/>
                    </a:ext>
                  </a:extLst>
                </a:gridCol>
                <a:gridCol w="577516">
                  <a:extLst>
                    <a:ext uri="{9D8B030D-6E8A-4147-A177-3AD203B41FA5}">
                      <a16:colId xmlns:a16="http://schemas.microsoft.com/office/drawing/2014/main" val="2340708471"/>
                    </a:ext>
                  </a:extLst>
                </a:gridCol>
                <a:gridCol w="577516">
                  <a:extLst>
                    <a:ext uri="{9D8B030D-6E8A-4147-A177-3AD203B41FA5}">
                      <a16:colId xmlns:a16="http://schemas.microsoft.com/office/drawing/2014/main" val="4134083258"/>
                    </a:ext>
                  </a:extLst>
                </a:gridCol>
              </a:tblGrid>
              <a:tr h="275412">
                <a:tc>
                  <a:txBody>
                    <a:bodyPr/>
                    <a:lstStyle/>
                    <a:p>
                      <a:pPr algn="ctr"/>
                      <a:r>
                        <a:rPr lang="en-GB" dirty="0"/>
                        <a:t>x</a:t>
                      </a:r>
                    </a:p>
                  </a:txBody>
                  <a:tcPr/>
                </a:tc>
                <a:tc>
                  <a:txBody>
                    <a:bodyPr/>
                    <a:lstStyle/>
                    <a:p>
                      <a:pPr algn="ctr"/>
                      <a:r>
                        <a:rPr lang="en-GB" dirty="0"/>
                        <a:t>1</a:t>
                      </a:r>
                    </a:p>
                  </a:txBody>
                  <a:tcPr/>
                </a:tc>
                <a:tc>
                  <a:txBody>
                    <a:bodyPr/>
                    <a:lstStyle/>
                    <a:p>
                      <a:pPr algn="ctr"/>
                      <a:r>
                        <a:rPr lang="en-GB" dirty="0"/>
                        <a:t>2</a:t>
                      </a:r>
                    </a:p>
                  </a:txBody>
                  <a:tcPr/>
                </a:tc>
                <a:tc>
                  <a:txBody>
                    <a:bodyPr/>
                    <a:lstStyle/>
                    <a:p>
                      <a:pPr algn="ctr"/>
                      <a:r>
                        <a:rPr lang="en-GB" dirty="0"/>
                        <a:t>3</a:t>
                      </a:r>
                    </a:p>
                  </a:txBody>
                  <a:tcPr/>
                </a:tc>
                <a:tc>
                  <a:txBody>
                    <a:bodyPr/>
                    <a:lstStyle/>
                    <a:p>
                      <a:pPr algn="ctr"/>
                      <a:r>
                        <a:rPr lang="en-GB" dirty="0"/>
                        <a:t>4</a:t>
                      </a:r>
                    </a:p>
                  </a:txBody>
                  <a:tcPr/>
                </a:tc>
                <a:tc>
                  <a:txBody>
                    <a:bodyPr/>
                    <a:lstStyle/>
                    <a:p>
                      <a:pPr algn="ctr"/>
                      <a:r>
                        <a:rPr lang="en-GB" dirty="0"/>
                        <a:t>5</a:t>
                      </a:r>
                    </a:p>
                  </a:txBody>
                  <a:tcPr/>
                </a:tc>
                <a:tc>
                  <a:txBody>
                    <a:bodyPr/>
                    <a:lstStyle/>
                    <a:p>
                      <a:pPr algn="ctr"/>
                      <a:r>
                        <a:rPr lang="en-GB" dirty="0"/>
                        <a:t>6</a:t>
                      </a:r>
                    </a:p>
                  </a:txBody>
                  <a:tcPr/>
                </a:tc>
                <a:tc>
                  <a:txBody>
                    <a:bodyPr/>
                    <a:lstStyle/>
                    <a:p>
                      <a:pPr algn="ctr"/>
                      <a:r>
                        <a:rPr lang="en-GB" dirty="0"/>
                        <a:t>7</a:t>
                      </a:r>
                    </a:p>
                  </a:txBody>
                  <a:tcPr/>
                </a:tc>
                <a:extLst>
                  <a:ext uri="{0D108BD9-81ED-4DB2-BD59-A6C34878D82A}">
                    <a16:rowId xmlns:a16="http://schemas.microsoft.com/office/drawing/2014/main" val="1690713976"/>
                  </a:ext>
                </a:extLst>
              </a:tr>
              <a:tr h="275412">
                <a:tc>
                  <a:txBody>
                    <a:bodyPr/>
                    <a:lstStyle/>
                    <a:p>
                      <a:pPr algn="ctr"/>
                      <a:r>
                        <a:rPr lang="en-GB" dirty="0"/>
                        <a:t>1</a:t>
                      </a:r>
                    </a:p>
                  </a:txBody>
                  <a:tcPr/>
                </a:tc>
                <a:tc>
                  <a:txBody>
                    <a:bodyPr/>
                    <a:lstStyle/>
                    <a:p>
                      <a:pPr algn="ctr"/>
                      <a:r>
                        <a:rPr lang="en-GB" dirty="0"/>
                        <a:t>0</a:t>
                      </a:r>
                    </a:p>
                  </a:txBody>
                  <a:tcPr/>
                </a:tc>
                <a:tc>
                  <a:txBody>
                    <a:bodyPr/>
                    <a:lstStyle/>
                    <a:p>
                      <a:pPr algn="ctr"/>
                      <a:r>
                        <a:rPr lang="en-GB" dirty="0"/>
                        <a:t>0</a:t>
                      </a:r>
                    </a:p>
                  </a:txBody>
                  <a:tcPr/>
                </a:tc>
                <a:tc>
                  <a:txBody>
                    <a:bodyPr/>
                    <a:lstStyle/>
                    <a:p>
                      <a:pPr algn="ctr"/>
                      <a:r>
                        <a:rPr lang="en-GB" dirty="0"/>
                        <a:t>0</a:t>
                      </a:r>
                    </a:p>
                  </a:txBody>
                  <a:tcPr/>
                </a:tc>
                <a:tc>
                  <a:txBody>
                    <a:bodyPr/>
                    <a:lstStyle/>
                    <a:p>
                      <a:pPr algn="ctr"/>
                      <a:r>
                        <a:rPr lang="en-GB" dirty="0"/>
                        <a:t>1</a:t>
                      </a:r>
                    </a:p>
                  </a:txBody>
                  <a:tcPr/>
                </a:tc>
                <a:tc>
                  <a:txBody>
                    <a:bodyPr/>
                    <a:lstStyle/>
                    <a:p>
                      <a:pPr algn="ctr"/>
                      <a:r>
                        <a:rPr lang="en-GB" dirty="0"/>
                        <a:t>0</a:t>
                      </a:r>
                    </a:p>
                  </a:txBody>
                  <a:tcPr/>
                </a:tc>
                <a:tc>
                  <a:txBody>
                    <a:bodyPr/>
                    <a:lstStyle/>
                    <a:p>
                      <a:pPr algn="ctr"/>
                      <a:r>
                        <a:rPr lang="en-GB" dirty="0"/>
                        <a:t>1</a:t>
                      </a:r>
                    </a:p>
                  </a:txBody>
                  <a:tcPr/>
                </a:tc>
                <a:tc>
                  <a:txBody>
                    <a:bodyPr/>
                    <a:lstStyle/>
                    <a:p>
                      <a:pPr algn="ctr"/>
                      <a:r>
                        <a:rPr lang="en-GB" dirty="0"/>
                        <a:t>0</a:t>
                      </a:r>
                    </a:p>
                  </a:txBody>
                  <a:tcPr/>
                </a:tc>
                <a:extLst>
                  <a:ext uri="{0D108BD9-81ED-4DB2-BD59-A6C34878D82A}">
                    <a16:rowId xmlns:a16="http://schemas.microsoft.com/office/drawing/2014/main" val="3267357881"/>
                  </a:ext>
                </a:extLst>
              </a:tr>
              <a:tr h="275412">
                <a:tc>
                  <a:txBody>
                    <a:bodyPr/>
                    <a:lstStyle/>
                    <a:p>
                      <a:pPr algn="ctr"/>
                      <a:r>
                        <a:rPr lang="en-GB" dirty="0"/>
                        <a:t>2</a:t>
                      </a:r>
                    </a:p>
                  </a:txBody>
                  <a:tcPr/>
                </a:tc>
                <a:tc>
                  <a:txBody>
                    <a:bodyPr/>
                    <a:lstStyle/>
                    <a:p>
                      <a:pPr algn="ctr"/>
                      <a:r>
                        <a:rPr lang="en-GB" dirty="0"/>
                        <a:t>0</a:t>
                      </a:r>
                    </a:p>
                  </a:txBody>
                  <a:tcPr/>
                </a:tc>
                <a:tc>
                  <a:txBody>
                    <a:bodyPr/>
                    <a:lstStyle/>
                    <a:p>
                      <a:pPr algn="ctr"/>
                      <a:r>
                        <a:rPr lang="en-GB" dirty="0"/>
                        <a:t>0</a:t>
                      </a:r>
                    </a:p>
                  </a:txBody>
                  <a:tcPr/>
                </a:tc>
                <a:tc>
                  <a:txBody>
                    <a:bodyPr/>
                    <a:lstStyle/>
                    <a:p>
                      <a:pPr algn="ctr"/>
                      <a:r>
                        <a:rPr lang="en-GB" dirty="0"/>
                        <a:t>0</a:t>
                      </a:r>
                    </a:p>
                  </a:txBody>
                  <a:tcPr/>
                </a:tc>
                <a:tc>
                  <a:txBody>
                    <a:bodyPr/>
                    <a:lstStyle/>
                    <a:p>
                      <a:pPr algn="ctr"/>
                      <a:r>
                        <a:rPr lang="en-GB" dirty="0"/>
                        <a:t>1</a:t>
                      </a:r>
                    </a:p>
                  </a:txBody>
                  <a:tcPr/>
                </a:tc>
                <a:tc>
                  <a:txBody>
                    <a:bodyPr/>
                    <a:lstStyle/>
                    <a:p>
                      <a:pPr algn="ctr"/>
                      <a:r>
                        <a:rPr lang="en-GB" dirty="0"/>
                        <a:t>1</a:t>
                      </a:r>
                    </a:p>
                  </a:txBody>
                  <a:tcPr/>
                </a:tc>
                <a:tc>
                  <a:txBody>
                    <a:bodyPr/>
                    <a:lstStyle/>
                    <a:p>
                      <a:pPr algn="ctr"/>
                      <a:r>
                        <a:rPr lang="en-GB" dirty="0"/>
                        <a:t>0</a:t>
                      </a:r>
                    </a:p>
                  </a:txBody>
                  <a:tcPr/>
                </a:tc>
                <a:tc>
                  <a:txBody>
                    <a:bodyPr/>
                    <a:lstStyle/>
                    <a:p>
                      <a:pPr algn="ctr"/>
                      <a:r>
                        <a:rPr lang="en-GB" dirty="0"/>
                        <a:t>0</a:t>
                      </a:r>
                    </a:p>
                  </a:txBody>
                  <a:tcPr/>
                </a:tc>
                <a:extLst>
                  <a:ext uri="{0D108BD9-81ED-4DB2-BD59-A6C34878D82A}">
                    <a16:rowId xmlns:a16="http://schemas.microsoft.com/office/drawing/2014/main" val="3807126674"/>
                  </a:ext>
                </a:extLst>
              </a:tr>
              <a:tr h="275412">
                <a:tc>
                  <a:txBody>
                    <a:bodyPr/>
                    <a:lstStyle/>
                    <a:p>
                      <a:pPr algn="ctr"/>
                      <a:r>
                        <a:rPr lang="en-GB" dirty="0"/>
                        <a:t>3</a:t>
                      </a:r>
                    </a:p>
                  </a:txBody>
                  <a:tcPr/>
                </a:tc>
                <a:tc>
                  <a:txBody>
                    <a:bodyPr/>
                    <a:lstStyle/>
                    <a:p>
                      <a:pPr algn="ctr"/>
                      <a:r>
                        <a:rPr lang="en-GB" dirty="0"/>
                        <a:t>0</a:t>
                      </a:r>
                    </a:p>
                  </a:txBody>
                  <a:tcPr/>
                </a:tc>
                <a:tc>
                  <a:txBody>
                    <a:bodyPr/>
                    <a:lstStyle/>
                    <a:p>
                      <a:pPr algn="ctr"/>
                      <a:r>
                        <a:rPr lang="en-GB" dirty="0"/>
                        <a:t>0</a:t>
                      </a:r>
                    </a:p>
                  </a:txBody>
                  <a:tcPr/>
                </a:tc>
                <a:tc>
                  <a:txBody>
                    <a:bodyPr/>
                    <a:lstStyle/>
                    <a:p>
                      <a:pPr algn="ctr"/>
                      <a:r>
                        <a:rPr lang="en-GB" dirty="0"/>
                        <a:t>0</a:t>
                      </a:r>
                    </a:p>
                  </a:txBody>
                  <a:tcPr/>
                </a:tc>
                <a:tc>
                  <a:txBody>
                    <a:bodyPr/>
                    <a:lstStyle/>
                    <a:p>
                      <a:pPr algn="ctr"/>
                      <a:r>
                        <a:rPr lang="en-GB" dirty="0"/>
                        <a:t>1</a:t>
                      </a:r>
                    </a:p>
                  </a:txBody>
                  <a:tcPr/>
                </a:tc>
                <a:tc>
                  <a:txBody>
                    <a:bodyPr/>
                    <a:lstStyle/>
                    <a:p>
                      <a:pPr algn="ctr"/>
                      <a:r>
                        <a:rPr lang="en-GB" dirty="0"/>
                        <a:t>0</a:t>
                      </a:r>
                    </a:p>
                  </a:txBody>
                  <a:tcPr/>
                </a:tc>
                <a:tc>
                  <a:txBody>
                    <a:bodyPr/>
                    <a:lstStyle/>
                    <a:p>
                      <a:pPr algn="ctr"/>
                      <a:r>
                        <a:rPr lang="en-GB" dirty="0"/>
                        <a:t>0</a:t>
                      </a:r>
                    </a:p>
                  </a:txBody>
                  <a:tcPr/>
                </a:tc>
                <a:tc>
                  <a:txBody>
                    <a:bodyPr/>
                    <a:lstStyle/>
                    <a:p>
                      <a:pPr algn="ctr"/>
                      <a:r>
                        <a:rPr lang="en-GB" dirty="0"/>
                        <a:t>0</a:t>
                      </a:r>
                    </a:p>
                  </a:txBody>
                  <a:tcPr/>
                </a:tc>
                <a:extLst>
                  <a:ext uri="{0D108BD9-81ED-4DB2-BD59-A6C34878D82A}">
                    <a16:rowId xmlns:a16="http://schemas.microsoft.com/office/drawing/2014/main" val="2292782773"/>
                  </a:ext>
                </a:extLst>
              </a:tr>
              <a:tr h="275412">
                <a:tc>
                  <a:txBody>
                    <a:bodyPr/>
                    <a:lstStyle/>
                    <a:p>
                      <a:pPr algn="ctr"/>
                      <a:r>
                        <a:rPr lang="en-GB" dirty="0"/>
                        <a:t>4</a:t>
                      </a:r>
                    </a:p>
                  </a:txBody>
                  <a:tcPr/>
                </a:tc>
                <a:tc>
                  <a:txBody>
                    <a:bodyPr/>
                    <a:lstStyle/>
                    <a:p>
                      <a:pPr algn="ctr"/>
                      <a:r>
                        <a:rPr lang="en-GB" dirty="0"/>
                        <a:t>1</a:t>
                      </a:r>
                    </a:p>
                  </a:txBody>
                  <a:tcPr/>
                </a:tc>
                <a:tc>
                  <a:txBody>
                    <a:bodyPr/>
                    <a:lstStyle/>
                    <a:p>
                      <a:pPr algn="ctr"/>
                      <a:r>
                        <a:rPr lang="en-GB" dirty="0"/>
                        <a:t>1</a:t>
                      </a:r>
                    </a:p>
                  </a:txBody>
                  <a:tcPr/>
                </a:tc>
                <a:tc>
                  <a:txBody>
                    <a:bodyPr/>
                    <a:lstStyle/>
                    <a:p>
                      <a:pPr algn="ctr"/>
                      <a:r>
                        <a:rPr lang="en-GB" dirty="0"/>
                        <a:t>1</a:t>
                      </a:r>
                    </a:p>
                  </a:txBody>
                  <a:tcPr/>
                </a:tc>
                <a:tc>
                  <a:txBody>
                    <a:bodyPr/>
                    <a:lstStyle/>
                    <a:p>
                      <a:pPr algn="ctr"/>
                      <a:r>
                        <a:rPr lang="en-GB" dirty="0"/>
                        <a:t>0</a:t>
                      </a:r>
                    </a:p>
                  </a:txBody>
                  <a:tcPr/>
                </a:tc>
                <a:tc>
                  <a:txBody>
                    <a:bodyPr/>
                    <a:lstStyle/>
                    <a:p>
                      <a:pPr algn="ctr"/>
                      <a:r>
                        <a:rPr lang="en-GB" dirty="0"/>
                        <a:t>0</a:t>
                      </a:r>
                    </a:p>
                  </a:txBody>
                  <a:tcPr/>
                </a:tc>
                <a:tc>
                  <a:txBody>
                    <a:bodyPr/>
                    <a:lstStyle/>
                    <a:p>
                      <a:pPr algn="ctr"/>
                      <a:r>
                        <a:rPr lang="en-GB" dirty="0"/>
                        <a:t>0</a:t>
                      </a:r>
                    </a:p>
                  </a:txBody>
                  <a:tcPr/>
                </a:tc>
                <a:tc>
                  <a:txBody>
                    <a:bodyPr/>
                    <a:lstStyle/>
                    <a:p>
                      <a:pPr algn="ctr"/>
                      <a:r>
                        <a:rPr lang="en-GB" dirty="0"/>
                        <a:t>0</a:t>
                      </a:r>
                    </a:p>
                  </a:txBody>
                  <a:tcPr/>
                </a:tc>
                <a:extLst>
                  <a:ext uri="{0D108BD9-81ED-4DB2-BD59-A6C34878D82A}">
                    <a16:rowId xmlns:a16="http://schemas.microsoft.com/office/drawing/2014/main" val="1200624029"/>
                  </a:ext>
                </a:extLst>
              </a:tr>
              <a:tr h="275412">
                <a:tc>
                  <a:txBody>
                    <a:bodyPr/>
                    <a:lstStyle/>
                    <a:p>
                      <a:pPr algn="ctr"/>
                      <a:r>
                        <a:rPr lang="en-GB" dirty="0"/>
                        <a:t>5</a:t>
                      </a:r>
                    </a:p>
                  </a:txBody>
                  <a:tcPr/>
                </a:tc>
                <a:tc>
                  <a:txBody>
                    <a:bodyPr/>
                    <a:lstStyle/>
                    <a:p>
                      <a:pPr algn="ctr"/>
                      <a:r>
                        <a:rPr lang="en-GB" dirty="0"/>
                        <a:t>0</a:t>
                      </a:r>
                    </a:p>
                  </a:txBody>
                  <a:tcPr/>
                </a:tc>
                <a:tc>
                  <a:txBody>
                    <a:bodyPr/>
                    <a:lstStyle/>
                    <a:p>
                      <a:pPr algn="ctr"/>
                      <a:r>
                        <a:rPr lang="en-GB" dirty="0"/>
                        <a:t>1</a:t>
                      </a:r>
                    </a:p>
                  </a:txBody>
                  <a:tcPr/>
                </a:tc>
                <a:tc>
                  <a:txBody>
                    <a:bodyPr/>
                    <a:lstStyle/>
                    <a:p>
                      <a:pPr algn="ctr"/>
                      <a:r>
                        <a:rPr lang="en-GB" dirty="0"/>
                        <a:t>0</a:t>
                      </a:r>
                    </a:p>
                  </a:txBody>
                  <a:tcPr/>
                </a:tc>
                <a:tc>
                  <a:txBody>
                    <a:bodyPr/>
                    <a:lstStyle/>
                    <a:p>
                      <a:pPr algn="ctr"/>
                      <a:r>
                        <a:rPr lang="en-GB" dirty="0"/>
                        <a:t>0</a:t>
                      </a:r>
                    </a:p>
                  </a:txBody>
                  <a:tcPr/>
                </a:tc>
                <a:tc>
                  <a:txBody>
                    <a:bodyPr/>
                    <a:lstStyle/>
                    <a:p>
                      <a:pPr algn="ctr"/>
                      <a:r>
                        <a:rPr lang="en-GB" dirty="0"/>
                        <a:t>0</a:t>
                      </a:r>
                    </a:p>
                  </a:txBody>
                  <a:tcPr/>
                </a:tc>
                <a:tc>
                  <a:txBody>
                    <a:bodyPr/>
                    <a:lstStyle/>
                    <a:p>
                      <a:pPr algn="ctr"/>
                      <a:r>
                        <a:rPr lang="en-GB" dirty="0"/>
                        <a:t>0</a:t>
                      </a:r>
                    </a:p>
                  </a:txBody>
                  <a:tcPr/>
                </a:tc>
                <a:tc>
                  <a:txBody>
                    <a:bodyPr/>
                    <a:lstStyle/>
                    <a:p>
                      <a:pPr algn="ctr"/>
                      <a:r>
                        <a:rPr lang="en-GB" dirty="0"/>
                        <a:t>1</a:t>
                      </a:r>
                    </a:p>
                  </a:txBody>
                  <a:tcPr/>
                </a:tc>
                <a:extLst>
                  <a:ext uri="{0D108BD9-81ED-4DB2-BD59-A6C34878D82A}">
                    <a16:rowId xmlns:a16="http://schemas.microsoft.com/office/drawing/2014/main" val="2632502950"/>
                  </a:ext>
                </a:extLst>
              </a:tr>
              <a:tr h="275412">
                <a:tc>
                  <a:txBody>
                    <a:bodyPr/>
                    <a:lstStyle/>
                    <a:p>
                      <a:pPr algn="ctr"/>
                      <a:r>
                        <a:rPr lang="en-GB" dirty="0"/>
                        <a:t>6</a:t>
                      </a:r>
                    </a:p>
                  </a:txBody>
                  <a:tcPr/>
                </a:tc>
                <a:tc>
                  <a:txBody>
                    <a:bodyPr/>
                    <a:lstStyle/>
                    <a:p>
                      <a:pPr algn="ctr"/>
                      <a:r>
                        <a:rPr lang="en-GB" dirty="0"/>
                        <a:t>1</a:t>
                      </a:r>
                    </a:p>
                  </a:txBody>
                  <a:tcPr/>
                </a:tc>
                <a:tc>
                  <a:txBody>
                    <a:bodyPr/>
                    <a:lstStyle/>
                    <a:p>
                      <a:pPr algn="ctr"/>
                      <a:r>
                        <a:rPr lang="en-GB" dirty="0"/>
                        <a:t>0</a:t>
                      </a:r>
                    </a:p>
                  </a:txBody>
                  <a:tcPr/>
                </a:tc>
                <a:tc>
                  <a:txBody>
                    <a:bodyPr/>
                    <a:lstStyle/>
                    <a:p>
                      <a:pPr algn="ctr"/>
                      <a:r>
                        <a:rPr lang="en-GB" dirty="0"/>
                        <a:t>0</a:t>
                      </a:r>
                    </a:p>
                  </a:txBody>
                  <a:tcPr/>
                </a:tc>
                <a:tc>
                  <a:txBody>
                    <a:bodyPr/>
                    <a:lstStyle/>
                    <a:p>
                      <a:pPr algn="ctr"/>
                      <a:r>
                        <a:rPr lang="en-GB" dirty="0"/>
                        <a:t>0</a:t>
                      </a:r>
                    </a:p>
                  </a:txBody>
                  <a:tcPr/>
                </a:tc>
                <a:tc>
                  <a:txBody>
                    <a:bodyPr/>
                    <a:lstStyle/>
                    <a:p>
                      <a:pPr algn="ctr"/>
                      <a:r>
                        <a:rPr lang="en-GB" dirty="0"/>
                        <a:t>0</a:t>
                      </a:r>
                    </a:p>
                  </a:txBody>
                  <a:tcPr/>
                </a:tc>
                <a:tc>
                  <a:txBody>
                    <a:bodyPr/>
                    <a:lstStyle/>
                    <a:p>
                      <a:pPr algn="ctr"/>
                      <a:r>
                        <a:rPr lang="en-GB" dirty="0"/>
                        <a:t>0</a:t>
                      </a:r>
                    </a:p>
                  </a:txBody>
                  <a:tcPr/>
                </a:tc>
                <a:tc>
                  <a:txBody>
                    <a:bodyPr/>
                    <a:lstStyle/>
                    <a:p>
                      <a:pPr algn="ctr"/>
                      <a:r>
                        <a:rPr lang="en-GB" dirty="0"/>
                        <a:t>0</a:t>
                      </a:r>
                    </a:p>
                  </a:txBody>
                  <a:tcPr/>
                </a:tc>
                <a:extLst>
                  <a:ext uri="{0D108BD9-81ED-4DB2-BD59-A6C34878D82A}">
                    <a16:rowId xmlns:a16="http://schemas.microsoft.com/office/drawing/2014/main" val="762040104"/>
                  </a:ext>
                </a:extLst>
              </a:tr>
              <a:tr h="275412">
                <a:tc>
                  <a:txBody>
                    <a:bodyPr/>
                    <a:lstStyle/>
                    <a:p>
                      <a:pPr algn="ctr"/>
                      <a:r>
                        <a:rPr lang="en-GB" dirty="0"/>
                        <a:t>7</a:t>
                      </a:r>
                    </a:p>
                  </a:txBody>
                  <a:tcPr/>
                </a:tc>
                <a:tc>
                  <a:txBody>
                    <a:bodyPr/>
                    <a:lstStyle/>
                    <a:p>
                      <a:pPr algn="ctr"/>
                      <a:r>
                        <a:rPr lang="en-GB" dirty="0"/>
                        <a:t>0</a:t>
                      </a:r>
                    </a:p>
                  </a:txBody>
                  <a:tcPr/>
                </a:tc>
                <a:tc>
                  <a:txBody>
                    <a:bodyPr/>
                    <a:lstStyle/>
                    <a:p>
                      <a:pPr algn="ctr"/>
                      <a:r>
                        <a:rPr lang="en-GB" dirty="0"/>
                        <a:t>0</a:t>
                      </a:r>
                    </a:p>
                  </a:txBody>
                  <a:tcPr/>
                </a:tc>
                <a:tc>
                  <a:txBody>
                    <a:bodyPr/>
                    <a:lstStyle/>
                    <a:p>
                      <a:pPr algn="ctr"/>
                      <a:r>
                        <a:rPr lang="en-GB" dirty="0"/>
                        <a:t>0</a:t>
                      </a:r>
                    </a:p>
                  </a:txBody>
                  <a:tcPr/>
                </a:tc>
                <a:tc>
                  <a:txBody>
                    <a:bodyPr/>
                    <a:lstStyle/>
                    <a:p>
                      <a:pPr algn="ctr"/>
                      <a:r>
                        <a:rPr lang="en-GB" dirty="0"/>
                        <a:t>0</a:t>
                      </a:r>
                    </a:p>
                  </a:txBody>
                  <a:tcPr/>
                </a:tc>
                <a:tc>
                  <a:txBody>
                    <a:bodyPr/>
                    <a:lstStyle/>
                    <a:p>
                      <a:pPr algn="ctr"/>
                      <a:r>
                        <a:rPr lang="en-GB" dirty="0"/>
                        <a:t>1</a:t>
                      </a:r>
                    </a:p>
                  </a:txBody>
                  <a:tcPr/>
                </a:tc>
                <a:tc>
                  <a:txBody>
                    <a:bodyPr/>
                    <a:lstStyle/>
                    <a:p>
                      <a:pPr algn="ctr"/>
                      <a:r>
                        <a:rPr lang="en-GB" dirty="0"/>
                        <a:t>0</a:t>
                      </a:r>
                    </a:p>
                  </a:txBody>
                  <a:tcPr/>
                </a:tc>
                <a:tc>
                  <a:txBody>
                    <a:bodyPr/>
                    <a:lstStyle/>
                    <a:p>
                      <a:pPr algn="ctr"/>
                      <a:r>
                        <a:rPr lang="en-GB" dirty="0"/>
                        <a:t>0</a:t>
                      </a:r>
                    </a:p>
                  </a:txBody>
                  <a:tcPr/>
                </a:tc>
                <a:extLst>
                  <a:ext uri="{0D108BD9-81ED-4DB2-BD59-A6C34878D82A}">
                    <a16:rowId xmlns:a16="http://schemas.microsoft.com/office/drawing/2014/main" val="3270213268"/>
                  </a:ext>
                </a:extLst>
              </a:tr>
            </a:tbl>
          </a:graphicData>
        </a:graphic>
      </p:graphicFrame>
      <p:grpSp>
        <p:nvGrpSpPr>
          <p:cNvPr id="59" name="Group 58"/>
          <p:cNvGrpSpPr/>
          <p:nvPr/>
        </p:nvGrpSpPr>
        <p:grpSpPr>
          <a:xfrm>
            <a:off x="3991429" y="1074057"/>
            <a:ext cx="4368800" cy="5210629"/>
            <a:chOff x="3991429" y="1074057"/>
            <a:chExt cx="4368800" cy="5210629"/>
          </a:xfrm>
        </p:grpSpPr>
        <p:sp>
          <p:nvSpPr>
            <p:cNvPr id="58" name="Rounded Rectangle 57"/>
            <p:cNvSpPr/>
            <p:nvPr/>
          </p:nvSpPr>
          <p:spPr>
            <a:xfrm>
              <a:off x="3991429" y="1074057"/>
              <a:ext cx="4368800" cy="521062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7" name="Rounded Rectangle 6"/>
            <p:cNvSpPr/>
            <p:nvPr/>
          </p:nvSpPr>
          <p:spPr>
            <a:xfrm>
              <a:off x="4315326" y="1301014"/>
              <a:ext cx="641684" cy="5253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a:t>
              </a:r>
            </a:p>
          </p:txBody>
        </p:sp>
        <p:sp>
          <p:nvSpPr>
            <p:cNvPr id="8" name="Rounded Rectangle 7"/>
            <p:cNvSpPr/>
            <p:nvPr/>
          </p:nvSpPr>
          <p:spPr>
            <a:xfrm>
              <a:off x="4315326" y="1987214"/>
              <a:ext cx="641684" cy="5253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2</a:t>
              </a:r>
            </a:p>
          </p:txBody>
        </p:sp>
        <p:sp>
          <p:nvSpPr>
            <p:cNvPr id="9" name="Rounded Rectangle 8"/>
            <p:cNvSpPr/>
            <p:nvPr/>
          </p:nvSpPr>
          <p:spPr>
            <a:xfrm>
              <a:off x="4315326" y="2673414"/>
              <a:ext cx="641684" cy="5253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3</a:t>
              </a:r>
            </a:p>
          </p:txBody>
        </p:sp>
        <p:sp>
          <p:nvSpPr>
            <p:cNvPr id="10" name="Rounded Rectangle 9"/>
            <p:cNvSpPr/>
            <p:nvPr/>
          </p:nvSpPr>
          <p:spPr>
            <a:xfrm>
              <a:off x="4315326" y="3359614"/>
              <a:ext cx="641684" cy="5253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4</a:t>
              </a:r>
            </a:p>
          </p:txBody>
        </p:sp>
        <p:sp>
          <p:nvSpPr>
            <p:cNvPr id="11" name="Rounded Rectangle 10"/>
            <p:cNvSpPr/>
            <p:nvPr/>
          </p:nvSpPr>
          <p:spPr>
            <a:xfrm>
              <a:off x="4315326" y="4045814"/>
              <a:ext cx="641684" cy="5253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5</a:t>
              </a:r>
            </a:p>
          </p:txBody>
        </p:sp>
        <p:sp>
          <p:nvSpPr>
            <p:cNvPr id="12" name="Rounded Rectangle 11"/>
            <p:cNvSpPr/>
            <p:nvPr/>
          </p:nvSpPr>
          <p:spPr>
            <a:xfrm>
              <a:off x="4315326" y="4732014"/>
              <a:ext cx="641684" cy="5253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6</a:t>
              </a:r>
            </a:p>
          </p:txBody>
        </p:sp>
        <p:sp>
          <p:nvSpPr>
            <p:cNvPr id="13" name="Rounded Rectangle 12"/>
            <p:cNvSpPr/>
            <p:nvPr/>
          </p:nvSpPr>
          <p:spPr>
            <a:xfrm>
              <a:off x="4315326" y="5418214"/>
              <a:ext cx="641684" cy="5253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7</a:t>
              </a:r>
            </a:p>
          </p:txBody>
        </p:sp>
        <p:sp>
          <p:nvSpPr>
            <p:cNvPr id="14" name="Rounded Rectangle 13"/>
            <p:cNvSpPr/>
            <p:nvPr/>
          </p:nvSpPr>
          <p:spPr>
            <a:xfrm>
              <a:off x="5398169" y="1301014"/>
              <a:ext cx="641684" cy="5253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4</a:t>
              </a:r>
            </a:p>
          </p:txBody>
        </p:sp>
        <p:sp>
          <p:nvSpPr>
            <p:cNvPr id="15" name="Rounded Rectangle 14"/>
            <p:cNvSpPr/>
            <p:nvPr/>
          </p:nvSpPr>
          <p:spPr>
            <a:xfrm>
              <a:off x="5398169" y="1987214"/>
              <a:ext cx="641684" cy="5253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4</a:t>
              </a:r>
            </a:p>
          </p:txBody>
        </p:sp>
        <p:sp>
          <p:nvSpPr>
            <p:cNvPr id="16" name="Rounded Rectangle 15"/>
            <p:cNvSpPr/>
            <p:nvPr/>
          </p:nvSpPr>
          <p:spPr>
            <a:xfrm>
              <a:off x="5398169" y="2673414"/>
              <a:ext cx="641684" cy="5253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4</a:t>
              </a:r>
            </a:p>
          </p:txBody>
        </p:sp>
        <p:sp>
          <p:nvSpPr>
            <p:cNvPr id="17" name="Rounded Rectangle 16"/>
            <p:cNvSpPr/>
            <p:nvPr/>
          </p:nvSpPr>
          <p:spPr>
            <a:xfrm>
              <a:off x="5398169" y="3359614"/>
              <a:ext cx="641684" cy="5253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a:t>
              </a:r>
            </a:p>
          </p:txBody>
        </p:sp>
        <p:sp>
          <p:nvSpPr>
            <p:cNvPr id="18" name="Rounded Rectangle 17"/>
            <p:cNvSpPr/>
            <p:nvPr/>
          </p:nvSpPr>
          <p:spPr>
            <a:xfrm>
              <a:off x="5398169" y="4045814"/>
              <a:ext cx="641684" cy="5253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2</a:t>
              </a:r>
            </a:p>
          </p:txBody>
        </p:sp>
        <p:sp>
          <p:nvSpPr>
            <p:cNvPr id="19" name="Rounded Rectangle 18"/>
            <p:cNvSpPr/>
            <p:nvPr/>
          </p:nvSpPr>
          <p:spPr>
            <a:xfrm>
              <a:off x="5398169" y="4732014"/>
              <a:ext cx="641684" cy="5253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a:t>
              </a:r>
            </a:p>
          </p:txBody>
        </p:sp>
        <p:sp>
          <p:nvSpPr>
            <p:cNvPr id="20" name="Rounded Rectangle 19"/>
            <p:cNvSpPr/>
            <p:nvPr/>
          </p:nvSpPr>
          <p:spPr>
            <a:xfrm>
              <a:off x="5398169" y="5418214"/>
              <a:ext cx="641684" cy="5253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5</a:t>
              </a:r>
            </a:p>
          </p:txBody>
        </p:sp>
        <p:sp>
          <p:nvSpPr>
            <p:cNvPr id="21" name="Rounded Rectangle 20"/>
            <p:cNvSpPr/>
            <p:nvPr/>
          </p:nvSpPr>
          <p:spPr>
            <a:xfrm>
              <a:off x="6481012" y="1301014"/>
              <a:ext cx="641684" cy="5253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6</a:t>
              </a:r>
            </a:p>
          </p:txBody>
        </p:sp>
        <p:sp>
          <p:nvSpPr>
            <p:cNvPr id="22" name="Rounded Rectangle 21"/>
            <p:cNvSpPr/>
            <p:nvPr/>
          </p:nvSpPr>
          <p:spPr>
            <a:xfrm>
              <a:off x="6481012" y="1987214"/>
              <a:ext cx="641684" cy="5253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5</a:t>
              </a:r>
            </a:p>
          </p:txBody>
        </p:sp>
        <p:sp>
          <p:nvSpPr>
            <p:cNvPr id="24" name="Rounded Rectangle 23"/>
            <p:cNvSpPr/>
            <p:nvPr/>
          </p:nvSpPr>
          <p:spPr>
            <a:xfrm>
              <a:off x="6481012" y="3359614"/>
              <a:ext cx="641684" cy="5253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2</a:t>
              </a:r>
            </a:p>
          </p:txBody>
        </p:sp>
        <p:sp>
          <p:nvSpPr>
            <p:cNvPr id="25" name="Rounded Rectangle 24"/>
            <p:cNvSpPr/>
            <p:nvPr/>
          </p:nvSpPr>
          <p:spPr>
            <a:xfrm>
              <a:off x="6481012" y="4045814"/>
              <a:ext cx="641684" cy="5253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7</a:t>
              </a:r>
            </a:p>
          </p:txBody>
        </p:sp>
        <p:sp>
          <p:nvSpPr>
            <p:cNvPr id="31" name="Rounded Rectangle 30"/>
            <p:cNvSpPr/>
            <p:nvPr/>
          </p:nvSpPr>
          <p:spPr>
            <a:xfrm>
              <a:off x="7563855" y="3359614"/>
              <a:ext cx="641684" cy="5253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3</a:t>
              </a:r>
            </a:p>
          </p:txBody>
        </p:sp>
        <p:cxnSp>
          <p:nvCxnSpPr>
            <p:cNvPr id="35" name="Straight Arrow Connector 34"/>
            <p:cNvCxnSpPr>
              <a:stCxn id="7" idx="3"/>
              <a:endCxn id="14" idx="1"/>
            </p:cNvCxnSpPr>
            <p:nvPr/>
          </p:nvCxnSpPr>
          <p:spPr>
            <a:xfrm>
              <a:off x="4957010" y="1563704"/>
              <a:ext cx="4411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a:stCxn id="8" idx="3"/>
              <a:endCxn id="15" idx="1"/>
            </p:cNvCxnSpPr>
            <p:nvPr/>
          </p:nvCxnSpPr>
          <p:spPr>
            <a:xfrm>
              <a:off x="4957010" y="2249904"/>
              <a:ext cx="4411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9" idx="3"/>
              <a:endCxn id="16" idx="1"/>
            </p:cNvCxnSpPr>
            <p:nvPr/>
          </p:nvCxnSpPr>
          <p:spPr>
            <a:xfrm>
              <a:off x="4957010" y="2936104"/>
              <a:ext cx="4411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a:stCxn id="10" idx="3"/>
              <a:endCxn id="17" idx="1"/>
            </p:cNvCxnSpPr>
            <p:nvPr/>
          </p:nvCxnSpPr>
          <p:spPr>
            <a:xfrm>
              <a:off x="4957010" y="3622304"/>
              <a:ext cx="4411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a:stCxn id="11" idx="3"/>
              <a:endCxn id="18" idx="1"/>
            </p:cNvCxnSpPr>
            <p:nvPr/>
          </p:nvCxnSpPr>
          <p:spPr>
            <a:xfrm>
              <a:off x="4957010" y="4308504"/>
              <a:ext cx="4411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a:stCxn id="12" idx="3"/>
              <a:endCxn id="19" idx="1"/>
            </p:cNvCxnSpPr>
            <p:nvPr/>
          </p:nvCxnSpPr>
          <p:spPr>
            <a:xfrm>
              <a:off x="4957010" y="4994704"/>
              <a:ext cx="4411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a:endCxn id="20" idx="1"/>
            </p:cNvCxnSpPr>
            <p:nvPr/>
          </p:nvCxnSpPr>
          <p:spPr>
            <a:xfrm>
              <a:off x="4957010" y="5680904"/>
              <a:ext cx="4411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a:endCxn id="21" idx="1"/>
            </p:cNvCxnSpPr>
            <p:nvPr/>
          </p:nvCxnSpPr>
          <p:spPr>
            <a:xfrm flipV="1">
              <a:off x="6039853" y="1563704"/>
              <a:ext cx="441159"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stCxn id="15" idx="3"/>
              <a:endCxn id="22" idx="1"/>
            </p:cNvCxnSpPr>
            <p:nvPr/>
          </p:nvCxnSpPr>
          <p:spPr>
            <a:xfrm>
              <a:off x="6039853" y="2249904"/>
              <a:ext cx="4411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a:stCxn id="17" idx="3"/>
              <a:endCxn id="24" idx="1"/>
            </p:cNvCxnSpPr>
            <p:nvPr/>
          </p:nvCxnSpPr>
          <p:spPr>
            <a:xfrm>
              <a:off x="6039853" y="3622304"/>
              <a:ext cx="4411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18" idx="3"/>
              <a:endCxn id="25" idx="1"/>
            </p:cNvCxnSpPr>
            <p:nvPr/>
          </p:nvCxnSpPr>
          <p:spPr>
            <a:xfrm>
              <a:off x="6039853" y="4308504"/>
              <a:ext cx="4411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a:stCxn id="24" idx="3"/>
              <a:endCxn id="31" idx="1"/>
            </p:cNvCxnSpPr>
            <p:nvPr/>
          </p:nvCxnSpPr>
          <p:spPr>
            <a:xfrm>
              <a:off x="7122696" y="3622304"/>
              <a:ext cx="4411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6149" name="Group 6148"/>
          <p:cNvGrpSpPr/>
          <p:nvPr/>
        </p:nvGrpSpPr>
        <p:grpSpPr>
          <a:xfrm>
            <a:off x="1712686" y="957943"/>
            <a:ext cx="8665028" cy="5210629"/>
            <a:chOff x="1712686" y="957943"/>
            <a:chExt cx="8665028" cy="5210629"/>
          </a:xfrm>
        </p:grpSpPr>
        <p:sp>
          <p:nvSpPr>
            <p:cNvPr id="6148" name="Rounded Rectangle 6147"/>
            <p:cNvSpPr/>
            <p:nvPr/>
          </p:nvSpPr>
          <p:spPr>
            <a:xfrm>
              <a:off x="1712686" y="957943"/>
              <a:ext cx="8665028" cy="521062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60" name="Oval 59"/>
            <p:cNvSpPr/>
            <p:nvPr/>
          </p:nvSpPr>
          <p:spPr>
            <a:xfrm>
              <a:off x="3275833" y="1226913"/>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a:t>
              </a:r>
            </a:p>
          </p:txBody>
        </p:sp>
        <p:sp>
          <p:nvSpPr>
            <p:cNvPr id="62" name="Oval 61"/>
            <p:cNvSpPr/>
            <p:nvPr/>
          </p:nvSpPr>
          <p:spPr>
            <a:xfrm>
              <a:off x="7842682" y="1126746"/>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2</a:t>
              </a:r>
            </a:p>
          </p:txBody>
        </p:sp>
        <p:sp>
          <p:nvSpPr>
            <p:cNvPr id="63" name="Oval 62"/>
            <p:cNvSpPr/>
            <p:nvPr/>
          </p:nvSpPr>
          <p:spPr>
            <a:xfrm>
              <a:off x="2061408"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3</a:t>
              </a:r>
            </a:p>
          </p:txBody>
        </p:sp>
        <p:sp>
          <p:nvSpPr>
            <p:cNvPr id="64" name="Oval 63"/>
            <p:cNvSpPr/>
            <p:nvPr/>
          </p:nvSpPr>
          <p:spPr>
            <a:xfrm>
              <a:off x="5547131"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4</a:t>
              </a:r>
            </a:p>
          </p:txBody>
        </p:sp>
        <p:sp>
          <p:nvSpPr>
            <p:cNvPr id="65" name="Oval 64"/>
            <p:cNvSpPr/>
            <p:nvPr/>
          </p:nvSpPr>
          <p:spPr>
            <a:xfrm>
              <a:off x="9432376"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5</a:t>
              </a:r>
            </a:p>
          </p:txBody>
        </p:sp>
        <p:sp>
          <p:nvSpPr>
            <p:cNvPr id="66" name="Oval 65"/>
            <p:cNvSpPr/>
            <p:nvPr/>
          </p:nvSpPr>
          <p:spPr>
            <a:xfrm>
              <a:off x="3274401" y="53180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6</a:t>
              </a:r>
            </a:p>
          </p:txBody>
        </p:sp>
        <p:sp>
          <p:nvSpPr>
            <p:cNvPr id="67" name="Oval 66"/>
            <p:cNvSpPr/>
            <p:nvPr/>
          </p:nvSpPr>
          <p:spPr>
            <a:xfrm>
              <a:off x="7842682" y="53180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7</a:t>
              </a:r>
            </a:p>
          </p:txBody>
        </p:sp>
        <p:cxnSp>
          <p:nvCxnSpPr>
            <p:cNvPr id="74" name="Straight Arrow Connector 73"/>
            <p:cNvCxnSpPr>
              <a:stCxn id="60" idx="4"/>
              <a:endCxn id="64" idx="2"/>
            </p:cNvCxnSpPr>
            <p:nvPr/>
          </p:nvCxnSpPr>
          <p:spPr>
            <a:xfrm>
              <a:off x="3638690" y="1952627"/>
              <a:ext cx="1908441" cy="16696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stCxn id="63" idx="7"/>
              <a:endCxn id="64" idx="1"/>
            </p:cNvCxnSpPr>
            <p:nvPr/>
          </p:nvCxnSpPr>
          <p:spPr>
            <a:xfrm>
              <a:off x="2680844" y="3365725"/>
              <a:ext cx="29725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p:cNvCxnSpPr>
              <a:stCxn id="64" idx="3"/>
              <a:endCxn id="63" idx="5"/>
            </p:cNvCxnSpPr>
            <p:nvPr/>
          </p:nvCxnSpPr>
          <p:spPr>
            <a:xfrm flipH="1">
              <a:off x="2680844" y="3878883"/>
              <a:ext cx="29725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p:cNvCxnSpPr>
              <a:endCxn id="60" idx="6"/>
            </p:cNvCxnSpPr>
            <p:nvPr/>
          </p:nvCxnSpPr>
          <p:spPr>
            <a:xfrm flipH="1" flipV="1">
              <a:off x="4001547" y="1589770"/>
              <a:ext cx="1896029" cy="16696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p:cNvCxnSpPr>
              <a:stCxn id="60" idx="5"/>
              <a:endCxn id="66" idx="7"/>
            </p:cNvCxnSpPr>
            <p:nvPr/>
          </p:nvCxnSpPr>
          <p:spPr>
            <a:xfrm flipH="1">
              <a:off x="3893837" y="1846349"/>
              <a:ext cx="1432" cy="35779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p:cNvCxnSpPr>
              <a:stCxn id="66" idx="1"/>
              <a:endCxn id="60" idx="3"/>
            </p:cNvCxnSpPr>
            <p:nvPr/>
          </p:nvCxnSpPr>
          <p:spPr>
            <a:xfrm flipV="1">
              <a:off x="3380679" y="1846349"/>
              <a:ext cx="1432" cy="35779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p:cNvCxnSpPr>
              <a:stCxn id="62" idx="4"/>
              <a:endCxn id="64" idx="6"/>
            </p:cNvCxnSpPr>
            <p:nvPr/>
          </p:nvCxnSpPr>
          <p:spPr>
            <a:xfrm flipH="1">
              <a:off x="6272845" y="1852460"/>
              <a:ext cx="1932694" cy="17698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a:stCxn id="64" idx="0"/>
              <a:endCxn id="62" idx="2"/>
            </p:cNvCxnSpPr>
            <p:nvPr/>
          </p:nvCxnSpPr>
          <p:spPr>
            <a:xfrm flipV="1">
              <a:off x="5909988" y="1489603"/>
              <a:ext cx="1932694" cy="17698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p:cNvCxnSpPr>
              <a:stCxn id="62" idx="6"/>
              <a:endCxn id="65" idx="0"/>
            </p:cNvCxnSpPr>
            <p:nvPr/>
          </p:nvCxnSpPr>
          <p:spPr>
            <a:xfrm>
              <a:off x="8568396" y="1489603"/>
              <a:ext cx="1226837" cy="17698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p:cNvCxnSpPr>
              <a:stCxn id="65" idx="2"/>
              <a:endCxn id="62" idx="4"/>
            </p:cNvCxnSpPr>
            <p:nvPr/>
          </p:nvCxnSpPr>
          <p:spPr>
            <a:xfrm flipH="1" flipV="1">
              <a:off x="8205539" y="1852460"/>
              <a:ext cx="1226837" cy="17698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44" name="Straight Arrow Connector 6143"/>
            <p:cNvCxnSpPr>
              <a:stCxn id="65" idx="2"/>
              <a:endCxn id="67" idx="0"/>
            </p:cNvCxnSpPr>
            <p:nvPr/>
          </p:nvCxnSpPr>
          <p:spPr>
            <a:xfrm flipH="1">
              <a:off x="8205539" y="3622304"/>
              <a:ext cx="1226837" cy="16957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47" name="Straight Arrow Connector 6146"/>
            <p:cNvCxnSpPr>
              <a:stCxn id="67" idx="6"/>
              <a:endCxn id="65" idx="4"/>
            </p:cNvCxnSpPr>
            <p:nvPr/>
          </p:nvCxnSpPr>
          <p:spPr>
            <a:xfrm flipV="1">
              <a:off x="8568396" y="3985161"/>
              <a:ext cx="1226837" cy="16957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102" name="Group 101"/>
          <p:cNvGrpSpPr/>
          <p:nvPr/>
        </p:nvGrpSpPr>
        <p:grpSpPr>
          <a:xfrm>
            <a:off x="744376" y="4899826"/>
            <a:ext cx="2732510" cy="1643168"/>
            <a:chOff x="1712686" y="957943"/>
            <a:chExt cx="8665028" cy="5210629"/>
          </a:xfrm>
        </p:grpSpPr>
        <p:sp>
          <p:nvSpPr>
            <p:cNvPr id="103" name="Rounded Rectangle 102"/>
            <p:cNvSpPr/>
            <p:nvPr/>
          </p:nvSpPr>
          <p:spPr>
            <a:xfrm>
              <a:off x="1712686" y="957943"/>
              <a:ext cx="8665028" cy="521062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04" name="Oval 103"/>
            <p:cNvSpPr/>
            <p:nvPr/>
          </p:nvSpPr>
          <p:spPr>
            <a:xfrm>
              <a:off x="3275833" y="1226913"/>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a:t>
              </a:r>
            </a:p>
          </p:txBody>
        </p:sp>
        <p:sp>
          <p:nvSpPr>
            <p:cNvPr id="105" name="Oval 104"/>
            <p:cNvSpPr/>
            <p:nvPr/>
          </p:nvSpPr>
          <p:spPr>
            <a:xfrm>
              <a:off x="7842682" y="1126746"/>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2</a:t>
              </a:r>
            </a:p>
          </p:txBody>
        </p:sp>
        <p:sp>
          <p:nvSpPr>
            <p:cNvPr id="106" name="Oval 105"/>
            <p:cNvSpPr/>
            <p:nvPr/>
          </p:nvSpPr>
          <p:spPr>
            <a:xfrm>
              <a:off x="2061408"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3</a:t>
              </a:r>
            </a:p>
          </p:txBody>
        </p:sp>
        <p:sp>
          <p:nvSpPr>
            <p:cNvPr id="107" name="Oval 106"/>
            <p:cNvSpPr/>
            <p:nvPr/>
          </p:nvSpPr>
          <p:spPr>
            <a:xfrm>
              <a:off x="5547131"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4</a:t>
              </a:r>
            </a:p>
          </p:txBody>
        </p:sp>
        <p:sp>
          <p:nvSpPr>
            <p:cNvPr id="108" name="Oval 107"/>
            <p:cNvSpPr/>
            <p:nvPr/>
          </p:nvSpPr>
          <p:spPr>
            <a:xfrm>
              <a:off x="9432376"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5</a:t>
              </a:r>
            </a:p>
          </p:txBody>
        </p:sp>
        <p:sp>
          <p:nvSpPr>
            <p:cNvPr id="109" name="Oval 108"/>
            <p:cNvSpPr/>
            <p:nvPr/>
          </p:nvSpPr>
          <p:spPr>
            <a:xfrm>
              <a:off x="3274401" y="53180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6</a:t>
              </a:r>
            </a:p>
          </p:txBody>
        </p:sp>
        <p:sp>
          <p:nvSpPr>
            <p:cNvPr id="110" name="Oval 109"/>
            <p:cNvSpPr/>
            <p:nvPr/>
          </p:nvSpPr>
          <p:spPr>
            <a:xfrm>
              <a:off x="7842682" y="53180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7</a:t>
              </a:r>
            </a:p>
          </p:txBody>
        </p:sp>
        <p:cxnSp>
          <p:nvCxnSpPr>
            <p:cNvPr id="111" name="Straight Arrow Connector 110"/>
            <p:cNvCxnSpPr>
              <a:stCxn id="104" idx="4"/>
              <a:endCxn id="107" idx="2"/>
            </p:cNvCxnSpPr>
            <p:nvPr/>
          </p:nvCxnSpPr>
          <p:spPr>
            <a:xfrm>
              <a:off x="3638690" y="1952627"/>
              <a:ext cx="1908441" cy="16696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p:cNvCxnSpPr>
              <a:stCxn id="106" idx="7"/>
              <a:endCxn id="107" idx="1"/>
            </p:cNvCxnSpPr>
            <p:nvPr/>
          </p:nvCxnSpPr>
          <p:spPr>
            <a:xfrm>
              <a:off x="2680844" y="3365725"/>
              <a:ext cx="29725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3" name="Straight Arrow Connector 112"/>
            <p:cNvCxnSpPr>
              <a:stCxn id="107" idx="3"/>
              <a:endCxn id="106" idx="5"/>
            </p:cNvCxnSpPr>
            <p:nvPr/>
          </p:nvCxnSpPr>
          <p:spPr>
            <a:xfrm flipH="1">
              <a:off x="2680844" y="3878883"/>
              <a:ext cx="29725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p:cNvCxnSpPr>
              <a:endCxn id="104" idx="6"/>
            </p:cNvCxnSpPr>
            <p:nvPr/>
          </p:nvCxnSpPr>
          <p:spPr>
            <a:xfrm flipH="1" flipV="1">
              <a:off x="4001547" y="1589770"/>
              <a:ext cx="1896029" cy="16696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5" name="Straight Arrow Connector 114"/>
            <p:cNvCxnSpPr>
              <a:stCxn id="104" idx="5"/>
              <a:endCxn id="109" idx="7"/>
            </p:cNvCxnSpPr>
            <p:nvPr/>
          </p:nvCxnSpPr>
          <p:spPr>
            <a:xfrm flipH="1">
              <a:off x="3893837" y="1846349"/>
              <a:ext cx="1432" cy="35779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6" name="Straight Arrow Connector 115"/>
            <p:cNvCxnSpPr>
              <a:stCxn id="109" idx="1"/>
              <a:endCxn id="104" idx="3"/>
            </p:cNvCxnSpPr>
            <p:nvPr/>
          </p:nvCxnSpPr>
          <p:spPr>
            <a:xfrm flipV="1">
              <a:off x="3380679" y="1846349"/>
              <a:ext cx="1432" cy="35779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7" name="Straight Arrow Connector 116"/>
            <p:cNvCxnSpPr>
              <a:stCxn id="105" idx="4"/>
              <a:endCxn id="107" idx="6"/>
            </p:cNvCxnSpPr>
            <p:nvPr/>
          </p:nvCxnSpPr>
          <p:spPr>
            <a:xfrm flipH="1">
              <a:off x="6272845" y="1852460"/>
              <a:ext cx="1932694" cy="17698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8" name="Straight Arrow Connector 117"/>
            <p:cNvCxnSpPr>
              <a:stCxn id="107" idx="0"/>
              <a:endCxn id="105" idx="2"/>
            </p:cNvCxnSpPr>
            <p:nvPr/>
          </p:nvCxnSpPr>
          <p:spPr>
            <a:xfrm flipV="1">
              <a:off x="5909988" y="1489603"/>
              <a:ext cx="1932694" cy="17698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9" name="Straight Arrow Connector 118"/>
            <p:cNvCxnSpPr>
              <a:stCxn id="105" idx="6"/>
              <a:endCxn id="108" idx="0"/>
            </p:cNvCxnSpPr>
            <p:nvPr/>
          </p:nvCxnSpPr>
          <p:spPr>
            <a:xfrm>
              <a:off x="8568396" y="1489603"/>
              <a:ext cx="1226837" cy="17698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0" name="Straight Arrow Connector 119"/>
            <p:cNvCxnSpPr>
              <a:stCxn id="108" idx="2"/>
              <a:endCxn id="105" idx="4"/>
            </p:cNvCxnSpPr>
            <p:nvPr/>
          </p:nvCxnSpPr>
          <p:spPr>
            <a:xfrm flipH="1" flipV="1">
              <a:off x="8205539" y="1852460"/>
              <a:ext cx="1226837" cy="17698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1" name="Straight Arrow Connector 120"/>
            <p:cNvCxnSpPr>
              <a:stCxn id="108" idx="2"/>
              <a:endCxn id="110" idx="0"/>
            </p:cNvCxnSpPr>
            <p:nvPr/>
          </p:nvCxnSpPr>
          <p:spPr>
            <a:xfrm flipH="1">
              <a:off x="8205539" y="3622304"/>
              <a:ext cx="1226837" cy="16957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21"/>
            <p:cNvCxnSpPr>
              <a:stCxn id="110" idx="6"/>
              <a:endCxn id="108" idx="4"/>
            </p:cNvCxnSpPr>
            <p:nvPr/>
          </p:nvCxnSpPr>
          <p:spPr>
            <a:xfrm flipV="1">
              <a:off x="8568396" y="3985161"/>
              <a:ext cx="1226837" cy="16957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710225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149"/>
                                        </p:tgtEl>
                                        <p:attrNameLst>
                                          <p:attrName>style.visibility</p:attrName>
                                        </p:attrNameLst>
                                      </p:cBhvr>
                                      <p:to>
                                        <p:strVal val="visible"/>
                                      </p:to>
                                    </p:set>
                                    <p:animEffect transition="in" filter="fade">
                                      <p:cBhvr>
                                        <p:cTn id="7" dur="500"/>
                                        <p:tgtEl>
                                          <p:spTgt spid="614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10" presetClass="entr" presetSubtype="0" fill="hold" nodeType="withEffect">
                                  <p:stCondLst>
                                    <p:cond delay="0"/>
                                  </p:stCondLst>
                                  <p:childTnLst>
                                    <p:set>
                                      <p:cBhvr>
                                        <p:cTn id="14" dur="1" fill="hold">
                                          <p:stCondLst>
                                            <p:cond delay="0"/>
                                          </p:stCondLst>
                                        </p:cTn>
                                        <p:tgtEl>
                                          <p:spTgt spid="102"/>
                                        </p:tgtEl>
                                        <p:attrNameLst>
                                          <p:attrName>style.visibility</p:attrName>
                                        </p:attrNameLst>
                                      </p:cBhvr>
                                      <p:to>
                                        <p:strVal val="visible"/>
                                      </p:to>
                                    </p:set>
                                    <p:animEffect transition="in" filter="fade">
                                      <p:cBhvr>
                                        <p:cTn id="15" dur="500"/>
                                        <p:tgtEl>
                                          <p:spTgt spid="102"/>
                                        </p:tgtEl>
                                      </p:cBhvr>
                                    </p:animEffect>
                                  </p:childTnLst>
                                </p:cTn>
                              </p:par>
                              <p:par>
                                <p:cTn id="16" presetID="10" presetClass="exit" presetSubtype="0" fill="hold" nodeType="withEffect">
                                  <p:stCondLst>
                                    <p:cond delay="0"/>
                                  </p:stCondLst>
                                  <p:childTnLst>
                                    <p:animEffect transition="out" filter="fade">
                                      <p:cBhvr>
                                        <p:cTn id="17" dur="500"/>
                                        <p:tgtEl>
                                          <p:spTgt spid="6149"/>
                                        </p:tgtEl>
                                      </p:cBhvr>
                                    </p:animEffect>
                                    <p:set>
                                      <p:cBhvr>
                                        <p:cTn id="18" dur="1" fill="hold">
                                          <p:stCondLst>
                                            <p:cond delay="499"/>
                                          </p:stCondLst>
                                        </p:cTn>
                                        <p:tgtEl>
                                          <p:spTgt spid="6149"/>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9"/>
                                        </p:tgtEl>
                                        <p:attrNameLst>
                                          <p:attrName>style.visibility</p:attrName>
                                        </p:attrNameLst>
                                      </p:cBhvr>
                                      <p:to>
                                        <p:strVal val="visible"/>
                                      </p:to>
                                    </p:set>
                                    <p:animEffect transition="in" filter="fade">
                                      <p:cBhvr>
                                        <p:cTn id="23" dur="500"/>
                                        <p:tgtEl>
                                          <p:spTgt spid="59"/>
                                        </p:tgtEl>
                                      </p:cBhvr>
                                    </p:animEffect>
                                  </p:childTnLst>
                                </p:cTn>
                              </p:par>
                              <p:par>
                                <p:cTn id="24" presetID="10" presetClass="exit" presetSubtype="0" fill="hold" nodeType="withEffect">
                                  <p:stCondLst>
                                    <p:cond delay="0"/>
                                  </p:stCondLst>
                                  <p:childTnLst>
                                    <p:animEffect transition="out" filter="fade">
                                      <p:cBhvr>
                                        <p:cTn id="25" dur="500"/>
                                        <p:tgtEl>
                                          <p:spTgt spid="3"/>
                                        </p:tgtEl>
                                      </p:cBhvr>
                                    </p:animEffect>
                                    <p:set>
                                      <p:cBhvr>
                                        <p:cTn id="26"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Image result for blind"/>
          <p:cNvPicPr>
            <a:picLocks noChangeAspect="1" noChangeArrowheads="1"/>
          </p:cNvPicPr>
          <p:nvPr/>
        </p:nvPicPr>
        <p:blipFill rotWithShape="1">
          <a:blip r:embed="rId3">
            <a:extLst>
              <a:ext uri="{28A0092B-C50C-407E-A947-70E740481C1C}">
                <a14:useLocalDpi xmlns:a14="http://schemas.microsoft.com/office/drawing/2010/main" val="0"/>
              </a:ext>
            </a:extLst>
          </a:blip>
          <a:srcRect t="18895" b="748"/>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55372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Image result for deep se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8201" name="Group 8200"/>
          <p:cNvGrpSpPr/>
          <p:nvPr/>
        </p:nvGrpSpPr>
        <p:grpSpPr>
          <a:xfrm>
            <a:off x="1785853" y="844550"/>
            <a:ext cx="8665028" cy="5210629"/>
            <a:chOff x="1712686" y="957943"/>
            <a:chExt cx="8665028" cy="5210629"/>
          </a:xfrm>
        </p:grpSpPr>
        <p:grpSp>
          <p:nvGrpSpPr>
            <p:cNvPr id="3" name="Group 2"/>
            <p:cNvGrpSpPr/>
            <p:nvPr/>
          </p:nvGrpSpPr>
          <p:grpSpPr>
            <a:xfrm>
              <a:off x="1712686" y="957943"/>
              <a:ext cx="8665028" cy="5210629"/>
              <a:chOff x="1712686" y="957943"/>
              <a:chExt cx="8665028" cy="5210629"/>
            </a:xfrm>
          </p:grpSpPr>
          <p:sp>
            <p:nvSpPr>
              <p:cNvPr id="4" name="Rounded Rectangle 3"/>
              <p:cNvSpPr/>
              <p:nvPr/>
            </p:nvSpPr>
            <p:spPr>
              <a:xfrm>
                <a:off x="1712686" y="957943"/>
                <a:ext cx="8665028" cy="521062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5" name="Oval 4"/>
              <p:cNvSpPr/>
              <p:nvPr/>
            </p:nvSpPr>
            <p:spPr>
              <a:xfrm>
                <a:off x="3275833" y="1226913"/>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a:t>
                </a:r>
              </a:p>
            </p:txBody>
          </p:sp>
          <p:sp>
            <p:nvSpPr>
              <p:cNvPr id="6" name="Oval 5"/>
              <p:cNvSpPr/>
              <p:nvPr/>
            </p:nvSpPr>
            <p:spPr>
              <a:xfrm>
                <a:off x="7842682" y="1126746"/>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2</a:t>
                </a:r>
              </a:p>
            </p:txBody>
          </p:sp>
          <p:sp>
            <p:nvSpPr>
              <p:cNvPr id="7" name="Oval 6"/>
              <p:cNvSpPr/>
              <p:nvPr/>
            </p:nvSpPr>
            <p:spPr>
              <a:xfrm>
                <a:off x="2061408"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3</a:t>
                </a:r>
              </a:p>
            </p:txBody>
          </p:sp>
          <p:sp>
            <p:nvSpPr>
              <p:cNvPr id="8" name="Oval 7"/>
              <p:cNvSpPr/>
              <p:nvPr/>
            </p:nvSpPr>
            <p:spPr>
              <a:xfrm>
                <a:off x="5547131"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4</a:t>
                </a:r>
              </a:p>
            </p:txBody>
          </p:sp>
          <p:sp>
            <p:nvSpPr>
              <p:cNvPr id="9" name="Oval 8"/>
              <p:cNvSpPr/>
              <p:nvPr/>
            </p:nvSpPr>
            <p:spPr>
              <a:xfrm>
                <a:off x="9432376"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5</a:t>
                </a:r>
              </a:p>
            </p:txBody>
          </p:sp>
          <p:sp>
            <p:nvSpPr>
              <p:cNvPr id="10" name="Oval 9"/>
              <p:cNvSpPr/>
              <p:nvPr/>
            </p:nvSpPr>
            <p:spPr>
              <a:xfrm>
                <a:off x="3274401" y="53180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6</a:t>
                </a:r>
              </a:p>
            </p:txBody>
          </p:sp>
          <p:sp>
            <p:nvSpPr>
              <p:cNvPr id="11" name="Oval 10"/>
              <p:cNvSpPr/>
              <p:nvPr/>
            </p:nvSpPr>
            <p:spPr>
              <a:xfrm>
                <a:off x="7842682" y="53180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7</a:t>
                </a:r>
              </a:p>
            </p:txBody>
          </p:sp>
        </p:grpSp>
        <p:cxnSp>
          <p:nvCxnSpPr>
            <p:cNvPr id="26" name="Straight Connector 25"/>
            <p:cNvCxnSpPr>
              <a:stCxn id="5" idx="4"/>
              <a:endCxn id="10" idx="0"/>
            </p:cNvCxnSpPr>
            <p:nvPr/>
          </p:nvCxnSpPr>
          <p:spPr>
            <a:xfrm flipH="1">
              <a:off x="3637258" y="1952627"/>
              <a:ext cx="1432" cy="336542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5" idx="5"/>
              <a:endCxn id="8" idx="1"/>
            </p:cNvCxnSpPr>
            <p:nvPr/>
          </p:nvCxnSpPr>
          <p:spPr>
            <a:xfrm>
              <a:off x="3895269" y="1846349"/>
              <a:ext cx="1758140" cy="1519376"/>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p:cNvCxnSpPr>
              <a:endCxn id="8" idx="2"/>
            </p:cNvCxnSpPr>
            <p:nvPr/>
          </p:nvCxnSpPr>
          <p:spPr>
            <a:xfrm>
              <a:off x="2819400" y="3619500"/>
              <a:ext cx="2727731" cy="2804"/>
            </a:xfrm>
            <a:prstGeom prst="line">
              <a:avLst/>
            </a:prstGeom>
          </p:spPr>
          <p:style>
            <a:lnRef idx="1">
              <a:schemeClr val="accent1"/>
            </a:lnRef>
            <a:fillRef idx="0">
              <a:schemeClr val="accent1"/>
            </a:fillRef>
            <a:effectRef idx="0">
              <a:schemeClr val="accent1"/>
            </a:effectRef>
            <a:fontRef idx="minor">
              <a:schemeClr val="tx1"/>
            </a:fontRef>
          </p:style>
        </p:cxnSp>
        <p:cxnSp>
          <p:nvCxnSpPr>
            <p:cNvPr id="8195" name="Straight Connector 8194"/>
            <p:cNvCxnSpPr>
              <a:stCxn id="6" idx="3"/>
              <a:endCxn id="8" idx="7"/>
            </p:cNvCxnSpPr>
            <p:nvPr/>
          </p:nvCxnSpPr>
          <p:spPr>
            <a:xfrm flipH="1">
              <a:off x="6166567" y="1746182"/>
              <a:ext cx="1782393"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98" name="Straight Connector 8197"/>
            <p:cNvCxnSpPr>
              <a:stCxn id="6" idx="5"/>
              <a:endCxn id="9" idx="1"/>
            </p:cNvCxnSpPr>
            <p:nvPr/>
          </p:nvCxnSpPr>
          <p:spPr>
            <a:xfrm>
              <a:off x="8462118" y="1746182"/>
              <a:ext cx="1076536"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8200" name="Straight Connector 8199"/>
            <p:cNvCxnSpPr>
              <a:stCxn id="9" idx="3"/>
              <a:endCxn id="11" idx="7"/>
            </p:cNvCxnSpPr>
            <p:nvPr/>
          </p:nvCxnSpPr>
          <p:spPr>
            <a:xfrm flipH="1">
              <a:off x="8462118" y="3878883"/>
              <a:ext cx="1076536" cy="1545442"/>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8" name="Group 57"/>
          <p:cNvGrpSpPr/>
          <p:nvPr/>
        </p:nvGrpSpPr>
        <p:grpSpPr>
          <a:xfrm>
            <a:off x="1785853" y="844550"/>
            <a:ext cx="8665028" cy="5210629"/>
            <a:chOff x="1712686" y="957943"/>
            <a:chExt cx="8665028" cy="5210629"/>
          </a:xfrm>
        </p:grpSpPr>
        <p:grpSp>
          <p:nvGrpSpPr>
            <p:cNvPr id="59" name="Group 58"/>
            <p:cNvGrpSpPr/>
            <p:nvPr/>
          </p:nvGrpSpPr>
          <p:grpSpPr>
            <a:xfrm>
              <a:off x="1712686" y="957943"/>
              <a:ext cx="8665028" cy="5210629"/>
              <a:chOff x="1712686" y="957943"/>
              <a:chExt cx="8665028" cy="5210629"/>
            </a:xfrm>
          </p:grpSpPr>
          <p:sp>
            <p:nvSpPr>
              <p:cNvPr id="66" name="Rounded Rectangle 65"/>
              <p:cNvSpPr/>
              <p:nvPr/>
            </p:nvSpPr>
            <p:spPr>
              <a:xfrm>
                <a:off x="1712686" y="957943"/>
                <a:ext cx="8665028" cy="521062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67" name="Oval 66"/>
              <p:cNvSpPr/>
              <p:nvPr/>
            </p:nvSpPr>
            <p:spPr>
              <a:xfrm>
                <a:off x="3275833" y="1226913"/>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a:t>
                </a:r>
              </a:p>
            </p:txBody>
          </p:sp>
          <p:sp>
            <p:nvSpPr>
              <p:cNvPr id="68" name="Oval 67"/>
              <p:cNvSpPr/>
              <p:nvPr/>
            </p:nvSpPr>
            <p:spPr>
              <a:xfrm>
                <a:off x="7842682" y="1126746"/>
                <a:ext cx="725714" cy="72571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GB" dirty="0"/>
                  <a:t>2</a:t>
                </a:r>
              </a:p>
            </p:txBody>
          </p:sp>
          <p:sp>
            <p:nvSpPr>
              <p:cNvPr id="69" name="Oval 68"/>
              <p:cNvSpPr/>
              <p:nvPr/>
            </p:nvSpPr>
            <p:spPr>
              <a:xfrm>
                <a:off x="2061408"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3</a:t>
                </a:r>
              </a:p>
            </p:txBody>
          </p:sp>
          <p:sp>
            <p:nvSpPr>
              <p:cNvPr id="70" name="Oval 69"/>
              <p:cNvSpPr/>
              <p:nvPr/>
            </p:nvSpPr>
            <p:spPr>
              <a:xfrm>
                <a:off x="5547131"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4</a:t>
                </a:r>
              </a:p>
            </p:txBody>
          </p:sp>
          <p:sp>
            <p:nvSpPr>
              <p:cNvPr id="71" name="Oval 70"/>
              <p:cNvSpPr/>
              <p:nvPr/>
            </p:nvSpPr>
            <p:spPr>
              <a:xfrm>
                <a:off x="9432376"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5</a:t>
                </a:r>
              </a:p>
            </p:txBody>
          </p:sp>
          <p:sp>
            <p:nvSpPr>
              <p:cNvPr id="72" name="Oval 71"/>
              <p:cNvSpPr/>
              <p:nvPr/>
            </p:nvSpPr>
            <p:spPr>
              <a:xfrm>
                <a:off x="3274401" y="53180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6</a:t>
                </a:r>
              </a:p>
            </p:txBody>
          </p:sp>
          <p:sp>
            <p:nvSpPr>
              <p:cNvPr id="73" name="Oval 72"/>
              <p:cNvSpPr/>
              <p:nvPr/>
            </p:nvSpPr>
            <p:spPr>
              <a:xfrm>
                <a:off x="7842682" y="53180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7</a:t>
                </a:r>
              </a:p>
            </p:txBody>
          </p:sp>
        </p:grpSp>
        <p:cxnSp>
          <p:nvCxnSpPr>
            <p:cNvPr id="60" name="Straight Connector 59"/>
            <p:cNvCxnSpPr>
              <a:stCxn id="67" idx="4"/>
              <a:endCxn id="72" idx="0"/>
            </p:cNvCxnSpPr>
            <p:nvPr/>
          </p:nvCxnSpPr>
          <p:spPr>
            <a:xfrm flipH="1">
              <a:off x="3637258" y="1952627"/>
              <a:ext cx="1432" cy="3365420"/>
            </a:xfrm>
            <a:prstGeom prst="line">
              <a:avLst/>
            </a:prstGeom>
          </p:spPr>
          <p:style>
            <a:lnRef idx="1">
              <a:schemeClr val="accent1"/>
            </a:lnRef>
            <a:fillRef idx="0">
              <a:schemeClr val="accent1"/>
            </a:fillRef>
            <a:effectRef idx="0">
              <a:schemeClr val="accent1"/>
            </a:effectRef>
            <a:fontRef idx="minor">
              <a:schemeClr val="tx1"/>
            </a:fontRef>
          </p:style>
        </p:cxnSp>
        <p:cxnSp>
          <p:nvCxnSpPr>
            <p:cNvPr id="61" name="Straight Connector 60"/>
            <p:cNvCxnSpPr>
              <a:stCxn id="67" idx="5"/>
              <a:endCxn id="70" idx="1"/>
            </p:cNvCxnSpPr>
            <p:nvPr/>
          </p:nvCxnSpPr>
          <p:spPr>
            <a:xfrm>
              <a:off x="3895269" y="1846349"/>
              <a:ext cx="1758140" cy="1519376"/>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p:cNvCxnSpPr>
              <a:endCxn id="70" idx="2"/>
            </p:cNvCxnSpPr>
            <p:nvPr/>
          </p:nvCxnSpPr>
          <p:spPr>
            <a:xfrm>
              <a:off x="2819400" y="3619500"/>
              <a:ext cx="2727731" cy="2804"/>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Straight Connector 62"/>
            <p:cNvCxnSpPr>
              <a:stCxn id="68" idx="3"/>
              <a:endCxn id="70" idx="7"/>
            </p:cNvCxnSpPr>
            <p:nvPr/>
          </p:nvCxnSpPr>
          <p:spPr>
            <a:xfrm flipH="1">
              <a:off x="6166567" y="1746182"/>
              <a:ext cx="1782393"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Straight Connector 63"/>
            <p:cNvCxnSpPr>
              <a:stCxn id="68" idx="5"/>
              <a:endCxn id="71" idx="1"/>
            </p:cNvCxnSpPr>
            <p:nvPr/>
          </p:nvCxnSpPr>
          <p:spPr>
            <a:xfrm>
              <a:off x="8462118" y="1746182"/>
              <a:ext cx="1076536"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p:cNvCxnSpPr>
              <a:stCxn id="71" idx="3"/>
              <a:endCxn id="73" idx="7"/>
            </p:cNvCxnSpPr>
            <p:nvPr/>
          </p:nvCxnSpPr>
          <p:spPr>
            <a:xfrm flipH="1">
              <a:off x="8462118" y="3878883"/>
              <a:ext cx="1076536" cy="1545442"/>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4" name="Group 73"/>
          <p:cNvGrpSpPr/>
          <p:nvPr/>
        </p:nvGrpSpPr>
        <p:grpSpPr>
          <a:xfrm>
            <a:off x="1785853" y="844550"/>
            <a:ext cx="8665028" cy="5210629"/>
            <a:chOff x="1712686" y="957943"/>
            <a:chExt cx="8665028" cy="5210629"/>
          </a:xfrm>
        </p:grpSpPr>
        <p:grpSp>
          <p:nvGrpSpPr>
            <p:cNvPr id="75" name="Group 74"/>
            <p:cNvGrpSpPr/>
            <p:nvPr/>
          </p:nvGrpSpPr>
          <p:grpSpPr>
            <a:xfrm>
              <a:off x="1712686" y="957943"/>
              <a:ext cx="8665028" cy="5210629"/>
              <a:chOff x="1712686" y="957943"/>
              <a:chExt cx="8665028" cy="5210629"/>
            </a:xfrm>
          </p:grpSpPr>
          <p:sp>
            <p:nvSpPr>
              <p:cNvPr id="82" name="Rounded Rectangle 81"/>
              <p:cNvSpPr/>
              <p:nvPr/>
            </p:nvSpPr>
            <p:spPr>
              <a:xfrm>
                <a:off x="1712686" y="957943"/>
                <a:ext cx="8665028" cy="521062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83" name="Oval 82"/>
              <p:cNvSpPr/>
              <p:nvPr/>
            </p:nvSpPr>
            <p:spPr>
              <a:xfrm>
                <a:off x="3275833" y="1226913"/>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a:t>
                </a:r>
              </a:p>
            </p:txBody>
          </p:sp>
          <p:sp>
            <p:nvSpPr>
              <p:cNvPr id="84" name="Oval 83"/>
              <p:cNvSpPr/>
              <p:nvPr/>
            </p:nvSpPr>
            <p:spPr>
              <a:xfrm>
                <a:off x="7842682" y="1126746"/>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2</a:t>
                </a:r>
              </a:p>
            </p:txBody>
          </p:sp>
          <p:sp>
            <p:nvSpPr>
              <p:cNvPr id="85" name="Oval 84"/>
              <p:cNvSpPr/>
              <p:nvPr/>
            </p:nvSpPr>
            <p:spPr>
              <a:xfrm>
                <a:off x="2061408"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3</a:t>
                </a:r>
              </a:p>
            </p:txBody>
          </p:sp>
          <p:sp>
            <p:nvSpPr>
              <p:cNvPr id="86" name="Oval 85"/>
              <p:cNvSpPr/>
              <p:nvPr/>
            </p:nvSpPr>
            <p:spPr>
              <a:xfrm>
                <a:off x="5547131"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4</a:t>
                </a:r>
              </a:p>
            </p:txBody>
          </p:sp>
          <p:sp>
            <p:nvSpPr>
              <p:cNvPr id="87" name="Oval 86"/>
              <p:cNvSpPr/>
              <p:nvPr/>
            </p:nvSpPr>
            <p:spPr>
              <a:xfrm>
                <a:off x="9432376" y="3259447"/>
                <a:ext cx="725714" cy="72571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GB" dirty="0"/>
                  <a:t>5</a:t>
                </a:r>
              </a:p>
            </p:txBody>
          </p:sp>
          <p:sp>
            <p:nvSpPr>
              <p:cNvPr id="88" name="Oval 87"/>
              <p:cNvSpPr/>
              <p:nvPr/>
            </p:nvSpPr>
            <p:spPr>
              <a:xfrm>
                <a:off x="3274401" y="53180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6</a:t>
                </a:r>
              </a:p>
            </p:txBody>
          </p:sp>
          <p:sp>
            <p:nvSpPr>
              <p:cNvPr id="89" name="Oval 88"/>
              <p:cNvSpPr/>
              <p:nvPr/>
            </p:nvSpPr>
            <p:spPr>
              <a:xfrm>
                <a:off x="7842682" y="53180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7</a:t>
                </a:r>
              </a:p>
            </p:txBody>
          </p:sp>
        </p:grpSp>
        <p:cxnSp>
          <p:nvCxnSpPr>
            <p:cNvPr id="76" name="Straight Connector 75"/>
            <p:cNvCxnSpPr>
              <a:stCxn id="83" idx="4"/>
              <a:endCxn id="88" idx="0"/>
            </p:cNvCxnSpPr>
            <p:nvPr/>
          </p:nvCxnSpPr>
          <p:spPr>
            <a:xfrm flipH="1">
              <a:off x="3637258" y="1952627"/>
              <a:ext cx="1432" cy="3365420"/>
            </a:xfrm>
            <a:prstGeom prst="line">
              <a:avLst/>
            </a:prstGeom>
          </p:spPr>
          <p:style>
            <a:lnRef idx="1">
              <a:schemeClr val="accent1"/>
            </a:lnRef>
            <a:fillRef idx="0">
              <a:schemeClr val="accent1"/>
            </a:fillRef>
            <a:effectRef idx="0">
              <a:schemeClr val="accent1"/>
            </a:effectRef>
            <a:fontRef idx="minor">
              <a:schemeClr val="tx1"/>
            </a:fontRef>
          </p:style>
        </p:cxnSp>
        <p:cxnSp>
          <p:nvCxnSpPr>
            <p:cNvPr id="77" name="Straight Connector 76"/>
            <p:cNvCxnSpPr>
              <a:stCxn id="83" idx="5"/>
              <a:endCxn id="86" idx="1"/>
            </p:cNvCxnSpPr>
            <p:nvPr/>
          </p:nvCxnSpPr>
          <p:spPr>
            <a:xfrm>
              <a:off x="3895269" y="1846349"/>
              <a:ext cx="1758140" cy="1519376"/>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Straight Connector 77"/>
            <p:cNvCxnSpPr>
              <a:endCxn id="86" idx="2"/>
            </p:cNvCxnSpPr>
            <p:nvPr/>
          </p:nvCxnSpPr>
          <p:spPr>
            <a:xfrm>
              <a:off x="2819400" y="3619500"/>
              <a:ext cx="2727731" cy="2804"/>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Straight Connector 78"/>
            <p:cNvCxnSpPr>
              <a:stCxn id="84" idx="3"/>
              <a:endCxn id="86" idx="7"/>
            </p:cNvCxnSpPr>
            <p:nvPr/>
          </p:nvCxnSpPr>
          <p:spPr>
            <a:xfrm flipH="1">
              <a:off x="6166567" y="1746182"/>
              <a:ext cx="1782393"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80" name="Straight Connector 79"/>
            <p:cNvCxnSpPr>
              <a:stCxn id="84" idx="5"/>
              <a:endCxn id="87" idx="1"/>
            </p:cNvCxnSpPr>
            <p:nvPr/>
          </p:nvCxnSpPr>
          <p:spPr>
            <a:xfrm>
              <a:off x="8462118" y="1746182"/>
              <a:ext cx="1076536"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Straight Connector 80"/>
            <p:cNvCxnSpPr>
              <a:stCxn id="87" idx="3"/>
              <a:endCxn id="89" idx="7"/>
            </p:cNvCxnSpPr>
            <p:nvPr/>
          </p:nvCxnSpPr>
          <p:spPr>
            <a:xfrm flipH="1">
              <a:off x="8462118" y="3878883"/>
              <a:ext cx="1076536" cy="1545442"/>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0" name="Group 89"/>
          <p:cNvGrpSpPr/>
          <p:nvPr/>
        </p:nvGrpSpPr>
        <p:grpSpPr>
          <a:xfrm>
            <a:off x="1785853" y="844550"/>
            <a:ext cx="8665028" cy="5210629"/>
            <a:chOff x="1712686" y="957943"/>
            <a:chExt cx="8665028" cy="5210629"/>
          </a:xfrm>
        </p:grpSpPr>
        <p:grpSp>
          <p:nvGrpSpPr>
            <p:cNvPr id="91" name="Group 90"/>
            <p:cNvGrpSpPr/>
            <p:nvPr/>
          </p:nvGrpSpPr>
          <p:grpSpPr>
            <a:xfrm>
              <a:off x="1712686" y="957943"/>
              <a:ext cx="8665028" cy="5210629"/>
              <a:chOff x="1712686" y="957943"/>
              <a:chExt cx="8665028" cy="5210629"/>
            </a:xfrm>
          </p:grpSpPr>
          <p:sp>
            <p:nvSpPr>
              <p:cNvPr id="98" name="Rounded Rectangle 97"/>
              <p:cNvSpPr/>
              <p:nvPr/>
            </p:nvSpPr>
            <p:spPr>
              <a:xfrm>
                <a:off x="1712686" y="957943"/>
                <a:ext cx="8665028" cy="521062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99" name="Oval 98"/>
              <p:cNvSpPr/>
              <p:nvPr/>
            </p:nvSpPr>
            <p:spPr>
              <a:xfrm>
                <a:off x="3275833" y="1226913"/>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a:t>
                </a:r>
              </a:p>
            </p:txBody>
          </p:sp>
          <p:sp>
            <p:nvSpPr>
              <p:cNvPr id="100" name="Oval 99"/>
              <p:cNvSpPr/>
              <p:nvPr/>
            </p:nvSpPr>
            <p:spPr>
              <a:xfrm>
                <a:off x="7842682" y="1126746"/>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2</a:t>
                </a:r>
              </a:p>
            </p:txBody>
          </p:sp>
          <p:sp>
            <p:nvSpPr>
              <p:cNvPr id="101" name="Oval 100"/>
              <p:cNvSpPr/>
              <p:nvPr/>
            </p:nvSpPr>
            <p:spPr>
              <a:xfrm>
                <a:off x="2061408"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3</a:t>
                </a:r>
              </a:p>
            </p:txBody>
          </p:sp>
          <p:sp>
            <p:nvSpPr>
              <p:cNvPr id="102" name="Oval 101"/>
              <p:cNvSpPr/>
              <p:nvPr/>
            </p:nvSpPr>
            <p:spPr>
              <a:xfrm>
                <a:off x="5547131"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4</a:t>
                </a:r>
              </a:p>
            </p:txBody>
          </p:sp>
          <p:sp>
            <p:nvSpPr>
              <p:cNvPr id="103" name="Oval 102"/>
              <p:cNvSpPr/>
              <p:nvPr/>
            </p:nvSpPr>
            <p:spPr>
              <a:xfrm>
                <a:off x="9432376" y="3259447"/>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5</a:t>
                </a:r>
              </a:p>
            </p:txBody>
          </p:sp>
          <p:sp>
            <p:nvSpPr>
              <p:cNvPr id="104" name="Oval 103"/>
              <p:cNvSpPr/>
              <p:nvPr/>
            </p:nvSpPr>
            <p:spPr>
              <a:xfrm>
                <a:off x="3274401" y="53180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6</a:t>
                </a:r>
              </a:p>
            </p:txBody>
          </p:sp>
          <p:sp>
            <p:nvSpPr>
              <p:cNvPr id="105" name="Oval 104"/>
              <p:cNvSpPr/>
              <p:nvPr/>
            </p:nvSpPr>
            <p:spPr>
              <a:xfrm>
                <a:off x="7842682" y="5318047"/>
                <a:ext cx="725714" cy="72571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GB" dirty="0"/>
                  <a:t>7</a:t>
                </a:r>
              </a:p>
            </p:txBody>
          </p:sp>
        </p:grpSp>
        <p:cxnSp>
          <p:nvCxnSpPr>
            <p:cNvPr id="92" name="Straight Connector 91"/>
            <p:cNvCxnSpPr>
              <a:stCxn id="99" idx="4"/>
              <a:endCxn id="104" idx="0"/>
            </p:cNvCxnSpPr>
            <p:nvPr/>
          </p:nvCxnSpPr>
          <p:spPr>
            <a:xfrm flipH="1">
              <a:off x="3637258" y="1952627"/>
              <a:ext cx="1432" cy="3365420"/>
            </a:xfrm>
            <a:prstGeom prst="line">
              <a:avLst/>
            </a:prstGeom>
          </p:spPr>
          <p:style>
            <a:lnRef idx="1">
              <a:schemeClr val="accent1"/>
            </a:lnRef>
            <a:fillRef idx="0">
              <a:schemeClr val="accent1"/>
            </a:fillRef>
            <a:effectRef idx="0">
              <a:schemeClr val="accent1"/>
            </a:effectRef>
            <a:fontRef idx="minor">
              <a:schemeClr val="tx1"/>
            </a:fontRef>
          </p:style>
        </p:cxnSp>
        <p:cxnSp>
          <p:nvCxnSpPr>
            <p:cNvPr id="93" name="Straight Connector 92"/>
            <p:cNvCxnSpPr>
              <a:stCxn id="99" idx="5"/>
              <a:endCxn id="102" idx="1"/>
            </p:cNvCxnSpPr>
            <p:nvPr/>
          </p:nvCxnSpPr>
          <p:spPr>
            <a:xfrm>
              <a:off x="3895269" y="1846349"/>
              <a:ext cx="1758140" cy="1519376"/>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Straight Connector 93"/>
            <p:cNvCxnSpPr>
              <a:endCxn id="102" idx="2"/>
            </p:cNvCxnSpPr>
            <p:nvPr/>
          </p:nvCxnSpPr>
          <p:spPr>
            <a:xfrm>
              <a:off x="2819400" y="3619500"/>
              <a:ext cx="2727731" cy="2804"/>
            </a:xfrm>
            <a:prstGeom prst="line">
              <a:avLst/>
            </a:prstGeom>
          </p:spPr>
          <p:style>
            <a:lnRef idx="1">
              <a:schemeClr val="accent1"/>
            </a:lnRef>
            <a:fillRef idx="0">
              <a:schemeClr val="accent1"/>
            </a:fillRef>
            <a:effectRef idx="0">
              <a:schemeClr val="accent1"/>
            </a:effectRef>
            <a:fontRef idx="minor">
              <a:schemeClr val="tx1"/>
            </a:fontRef>
          </p:style>
        </p:cxnSp>
        <p:cxnSp>
          <p:nvCxnSpPr>
            <p:cNvPr id="95" name="Straight Connector 94"/>
            <p:cNvCxnSpPr>
              <a:stCxn id="100" idx="3"/>
              <a:endCxn id="102" idx="7"/>
            </p:cNvCxnSpPr>
            <p:nvPr/>
          </p:nvCxnSpPr>
          <p:spPr>
            <a:xfrm flipH="1">
              <a:off x="6166567" y="1746182"/>
              <a:ext cx="1782393"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96" name="Straight Connector 95"/>
            <p:cNvCxnSpPr>
              <a:stCxn id="100" idx="5"/>
              <a:endCxn id="103" idx="1"/>
            </p:cNvCxnSpPr>
            <p:nvPr/>
          </p:nvCxnSpPr>
          <p:spPr>
            <a:xfrm>
              <a:off x="8462118" y="1746182"/>
              <a:ext cx="1076536"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97" name="Straight Connector 96"/>
            <p:cNvCxnSpPr>
              <a:stCxn id="103" idx="3"/>
              <a:endCxn id="105" idx="7"/>
            </p:cNvCxnSpPr>
            <p:nvPr/>
          </p:nvCxnSpPr>
          <p:spPr>
            <a:xfrm flipH="1">
              <a:off x="8462118" y="3878883"/>
              <a:ext cx="1076536" cy="1545442"/>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6" name="Group 105"/>
          <p:cNvGrpSpPr/>
          <p:nvPr/>
        </p:nvGrpSpPr>
        <p:grpSpPr>
          <a:xfrm>
            <a:off x="1785853" y="844550"/>
            <a:ext cx="8665028" cy="5210629"/>
            <a:chOff x="1712686" y="957943"/>
            <a:chExt cx="8665028" cy="5210629"/>
          </a:xfrm>
        </p:grpSpPr>
        <p:grpSp>
          <p:nvGrpSpPr>
            <p:cNvPr id="107" name="Group 106"/>
            <p:cNvGrpSpPr/>
            <p:nvPr/>
          </p:nvGrpSpPr>
          <p:grpSpPr>
            <a:xfrm>
              <a:off x="1712686" y="957943"/>
              <a:ext cx="8665028" cy="5210629"/>
              <a:chOff x="1712686" y="957943"/>
              <a:chExt cx="8665028" cy="5210629"/>
            </a:xfrm>
          </p:grpSpPr>
          <p:sp>
            <p:nvSpPr>
              <p:cNvPr id="114" name="Rounded Rectangle 113"/>
              <p:cNvSpPr/>
              <p:nvPr/>
            </p:nvSpPr>
            <p:spPr>
              <a:xfrm>
                <a:off x="1712686" y="957943"/>
                <a:ext cx="8665028" cy="521062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15" name="Oval 114"/>
              <p:cNvSpPr/>
              <p:nvPr/>
            </p:nvSpPr>
            <p:spPr>
              <a:xfrm>
                <a:off x="3275833" y="1226913"/>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a:t>
                </a:r>
              </a:p>
            </p:txBody>
          </p:sp>
          <p:sp>
            <p:nvSpPr>
              <p:cNvPr id="116" name="Oval 115"/>
              <p:cNvSpPr/>
              <p:nvPr/>
            </p:nvSpPr>
            <p:spPr>
              <a:xfrm>
                <a:off x="7842682" y="1126746"/>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2</a:t>
                </a:r>
              </a:p>
            </p:txBody>
          </p:sp>
          <p:sp>
            <p:nvSpPr>
              <p:cNvPr id="117" name="Oval 116"/>
              <p:cNvSpPr/>
              <p:nvPr/>
            </p:nvSpPr>
            <p:spPr>
              <a:xfrm>
                <a:off x="2061408"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3</a:t>
                </a:r>
              </a:p>
            </p:txBody>
          </p:sp>
          <p:sp>
            <p:nvSpPr>
              <p:cNvPr id="118" name="Oval 117"/>
              <p:cNvSpPr/>
              <p:nvPr/>
            </p:nvSpPr>
            <p:spPr>
              <a:xfrm>
                <a:off x="5547131" y="3259447"/>
                <a:ext cx="725714" cy="72571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GB" dirty="0"/>
                  <a:t>4</a:t>
                </a:r>
              </a:p>
            </p:txBody>
          </p:sp>
          <p:sp>
            <p:nvSpPr>
              <p:cNvPr id="119" name="Oval 118"/>
              <p:cNvSpPr/>
              <p:nvPr/>
            </p:nvSpPr>
            <p:spPr>
              <a:xfrm>
                <a:off x="9432376" y="3259447"/>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5</a:t>
                </a:r>
              </a:p>
            </p:txBody>
          </p:sp>
          <p:sp>
            <p:nvSpPr>
              <p:cNvPr id="120" name="Oval 119"/>
              <p:cNvSpPr/>
              <p:nvPr/>
            </p:nvSpPr>
            <p:spPr>
              <a:xfrm>
                <a:off x="3274401" y="53180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6</a:t>
                </a:r>
              </a:p>
            </p:txBody>
          </p:sp>
          <p:sp>
            <p:nvSpPr>
              <p:cNvPr id="121" name="Oval 120"/>
              <p:cNvSpPr/>
              <p:nvPr/>
            </p:nvSpPr>
            <p:spPr>
              <a:xfrm>
                <a:off x="7842682" y="5318047"/>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7</a:t>
                </a:r>
              </a:p>
            </p:txBody>
          </p:sp>
        </p:grpSp>
        <p:cxnSp>
          <p:nvCxnSpPr>
            <p:cNvPr id="108" name="Straight Connector 107"/>
            <p:cNvCxnSpPr>
              <a:stCxn id="115" idx="4"/>
              <a:endCxn id="120" idx="0"/>
            </p:cNvCxnSpPr>
            <p:nvPr/>
          </p:nvCxnSpPr>
          <p:spPr>
            <a:xfrm flipH="1">
              <a:off x="3637258" y="1952627"/>
              <a:ext cx="1432" cy="336542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9" name="Straight Connector 108"/>
            <p:cNvCxnSpPr>
              <a:stCxn id="115" idx="5"/>
              <a:endCxn id="118" idx="1"/>
            </p:cNvCxnSpPr>
            <p:nvPr/>
          </p:nvCxnSpPr>
          <p:spPr>
            <a:xfrm>
              <a:off x="3895269" y="1846349"/>
              <a:ext cx="1758140" cy="15193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10" name="Straight Connector 109"/>
            <p:cNvCxnSpPr>
              <a:endCxn id="118" idx="2"/>
            </p:cNvCxnSpPr>
            <p:nvPr/>
          </p:nvCxnSpPr>
          <p:spPr>
            <a:xfrm>
              <a:off x="2819400" y="3619500"/>
              <a:ext cx="2727731" cy="2804"/>
            </a:xfrm>
            <a:prstGeom prst="line">
              <a:avLst/>
            </a:prstGeom>
          </p:spPr>
          <p:style>
            <a:lnRef idx="1">
              <a:schemeClr val="accent1"/>
            </a:lnRef>
            <a:fillRef idx="0">
              <a:schemeClr val="accent1"/>
            </a:fillRef>
            <a:effectRef idx="0">
              <a:schemeClr val="accent1"/>
            </a:effectRef>
            <a:fontRef idx="minor">
              <a:schemeClr val="tx1"/>
            </a:fontRef>
          </p:style>
        </p:cxnSp>
        <p:cxnSp>
          <p:nvCxnSpPr>
            <p:cNvPr id="111" name="Straight Connector 110"/>
            <p:cNvCxnSpPr>
              <a:stCxn id="116" idx="3"/>
              <a:endCxn id="118" idx="7"/>
            </p:cNvCxnSpPr>
            <p:nvPr/>
          </p:nvCxnSpPr>
          <p:spPr>
            <a:xfrm flipH="1">
              <a:off x="6166567" y="1746182"/>
              <a:ext cx="1782393"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Straight Connector 111"/>
            <p:cNvCxnSpPr>
              <a:stCxn id="116" idx="5"/>
              <a:endCxn id="119" idx="1"/>
            </p:cNvCxnSpPr>
            <p:nvPr/>
          </p:nvCxnSpPr>
          <p:spPr>
            <a:xfrm>
              <a:off x="8462118" y="1746182"/>
              <a:ext cx="1076536"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Straight Connector 112"/>
            <p:cNvCxnSpPr>
              <a:stCxn id="119" idx="3"/>
              <a:endCxn id="121" idx="7"/>
            </p:cNvCxnSpPr>
            <p:nvPr/>
          </p:nvCxnSpPr>
          <p:spPr>
            <a:xfrm flipH="1">
              <a:off x="8462118" y="3878883"/>
              <a:ext cx="1076536" cy="1545442"/>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22" name="Group 121"/>
          <p:cNvGrpSpPr/>
          <p:nvPr/>
        </p:nvGrpSpPr>
        <p:grpSpPr>
          <a:xfrm>
            <a:off x="1785853" y="844550"/>
            <a:ext cx="8665028" cy="5210629"/>
            <a:chOff x="1712686" y="957943"/>
            <a:chExt cx="8665028" cy="5210629"/>
          </a:xfrm>
        </p:grpSpPr>
        <p:grpSp>
          <p:nvGrpSpPr>
            <p:cNvPr id="123" name="Group 122"/>
            <p:cNvGrpSpPr/>
            <p:nvPr/>
          </p:nvGrpSpPr>
          <p:grpSpPr>
            <a:xfrm>
              <a:off x="1712686" y="957943"/>
              <a:ext cx="8665028" cy="5210629"/>
              <a:chOff x="1712686" y="957943"/>
              <a:chExt cx="8665028" cy="5210629"/>
            </a:xfrm>
          </p:grpSpPr>
          <p:sp>
            <p:nvSpPr>
              <p:cNvPr id="130" name="Rounded Rectangle 129"/>
              <p:cNvSpPr/>
              <p:nvPr/>
            </p:nvSpPr>
            <p:spPr>
              <a:xfrm>
                <a:off x="1712686" y="957943"/>
                <a:ext cx="8665028" cy="521062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31" name="Oval 130"/>
              <p:cNvSpPr/>
              <p:nvPr/>
            </p:nvSpPr>
            <p:spPr>
              <a:xfrm>
                <a:off x="3275833" y="1226913"/>
                <a:ext cx="725714" cy="72571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GB" dirty="0"/>
                  <a:t>1</a:t>
                </a:r>
              </a:p>
            </p:txBody>
          </p:sp>
          <p:sp>
            <p:nvSpPr>
              <p:cNvPr id="132" name="Oval 131"/>
              <p:cNvSpPr/>
              <p:nvPr/>
            </p:nvSpPr>
            <p:spPr>
              <a:xfrm>
                <a:off x="7842682" y="1126746"/>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2</a:t>
                </a:r>
              </a:p>
            </p:txBody>
          </p:sp>
          <p:sp>
            <p:nvSpPr>
              <p:cNvPr id="133" name="Oval 132"/>
              <p:cNvSpPr/>
              <p:nvPr/>
            </p:nvSpPr>
            <p:spPr>
              <a:xfrm>
                <a:off x="2061408"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3</a:t>
                </a:r>
              </a:p>
            </p:txBody>
          </p:sp>
          <p:sp>
            <p:nvSpPr>
              <p:cNvPr id="134" name="Oval 133"/>
              <p:cNvSpPr/>
              <p:nvPr/>
            </p:nvSpPr>
            <p:spPr>
              <a:xfrm>
                <a:off x="5547131" y="3259447"/>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4</a:t>
                </a:r>
              </a:p>
            </p:txBody>
          </p:sp>
          <p:sp>
            <p:nvSpPr>
              <p:cNvPr id="135" name="Oval 134"/>
              <p:cNvSpPr/>
              <p:nvPr/>
            </p:nvSpPr>
            <p:spPr>
              <a:xfrm>
                <a:off x="9432376" y="3259447"/>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5</a:t>
                </a:r>
              </a:p>
            </p:txBody>
          </p:sp>
          <p:sp>
            <p:nvSpPr>
              <p:cNvPr id="136" name="Oval 135"/>
              <p:cNvSpPr/>
              <p:nvPr/>
            </p:nvSpPr>
            <p:spPr>
              <a:xfrm>
                <a:off x="3274401" y="53180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6</a:t>
                </a:r>
              </a:p>
            </p:txBody>
          </p:sp>
          <p:sp>
            <p:nvSpPr>
              <p:cNvPr id="137" name="Oval 136"/>
              <p:cNvSpPr/>
              <p:nvPr/>
            </p:nvSpPr>
            <p:spPr>
              <a:xfrm>
                <a:off x="7842682" y="5318047"/>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7</a:t>
                </a:r>
              </a:p>
            </p:txBody>
          </p:sp>
        </p:grpSp>
        <p:cxnSp>
          <p:nvCxnSpPr>
            <p:cNvPr id="124" name="Straight Connector 123"/>
            <p:cNvCxnSpPr>
              <a:stCxn id="131" idx="4"/>
              <a:endCxn id="136" idx="0"/>
            </p:cNvCxnSpPr>
            <p:nvPr/>
          </p:nvCxnSpPr>
          <p:spPr>
            <a:xfrm flipH="1">
              <a:off x="3637258" y="1952627"/>
              <a:ext cx="1432" cy="336542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5" name="Straight Connector 124"/>
            <p:cNvCxnSpPr>
              <a:stCxn id="131" idx="5"/>
              <a:endCxn id="134" idx="1"/>
            </p:cNvCxnSpPr>
            <p:nvPr/>
          </p:nvCxnSpPr>
          <p:spPr>
            <a:xfrm>
              <a:off x="3895269" y="1846349"/>
              <a:ext cx="1758140" cy="15193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26" name="Straight Connector 125"/>
            <p:cNvCxnSpPr>
              <a:endCxn id="134" idx="2"/>
            </p:cNvCxnSpPr>
            <p:nvPr/>
          </p:nvCxnSpPr>
          <p:spPr>
            <a:xfrm>
              <a:off x="2819400" y="3619500"/>
              <a:ext cx="2727731" cy="2804"/>
            </a:xfrm>
            <a:prstGeom prst="line">
              <a:avLst/>
            </a:prstGeom>
          </p:spPr>
          <p:style>
            <a:lnRef idx="1">
              <a:schemeClr val="accent1"/>
            </a:lnRef>
            <a:fillRef idx="0">
              <a:schemeClr val="accent1"/>
            </a:fillRef>
            <a:effectRef idx="0">
              <a:schemeClr val="accent1"/>
            </a:effectRef>
            <a:fontRef idx="minor">
              <a:schemeClr val="tx1"/>
            </a:fontRef>
          </p:style>
        </p:cxnSp>
        <p:cxnSp>
          <p:nvCxnSpPr>
            <p:cNvPr id="127" name="Straight Connector 126"/>
            <p:cNvCxnSpPr>
              <a:stCxn id="132" idx="3"/>
              <a:endCxn id="134" idx="7"/>
            </p:cNvCxnSpPr>
            <p:nvPr/>
          </p:nvCxnSpPr>
          <p:spPr>
            <a:xfrm flipH="1">
              <a:off x="6166567" y="1746182"/>
              <a:ext cx="1782393"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8" name="Straight Connector 127"/>
            <p:cNvCxnSpPr>
              <a:stCxn id="132" idx="5"/>
              <a:endCxn id="135" idx="1"/>
            </p:cNvCxnSpPr>
            <p:nvPr/>
          </p:nvCxnSpPr>
          <p:spPr>
            <a:xfrm>
              <a:off x="8462118" y="1746182"/>
              <a:ext cx="1076536"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9" name="Straight Connector 128"/>
            <p:cNvCxnSpPr>
              <a:stCxn id="135" idx="3"/>
              <a:endCxn id="137" idx="7"/>
            </p:cNvCxnSpPr>
            <p:nvPr/>
          </p:nvCxnSpPr>
          <p:spPr>
            <a:xfrm flipH="1">
              <a:off x="8462118" y="3878883"/>
              <a:ext cx="1076536" cy="1545442"/>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8" name="Group 137"/>
          <p:cNvGrpSpPr/>
          <p:nvPr/>
        </p:nvGrpSpPr>
        <p:grpSpPr>
          <a:xfrm>
            <a:off x="1785853" y="844550"/>
            <a:ext cx="8665028" cy="5210629"/>
            <a:chOff x="1712686" y="957943"/>
            <a:chExt cx="8665028" cy="5210629"/>
          </a:xfrm>
        </p:grpSpPr>
        <p:grpSp>
          <p:nvGrpSpPr>
            <p:cNvPr id="139" name="Group 138"/>
            <p:cNvGrpSpPr/>
            <p:nvPr/>
          </p:nvGrpSpPr>
          <p:grpSpPr>
            <a:xfrm>
              <a:off x="1712686" y="957943"/>
              <a:ext cx="8665028" cy="5210629"/>
              <a:chOff x="1712686" y="957943"/>
              <a:chExt cx="8665028" cy="5210629"/>
            </a:xfrm>
          </p:grpSpPr>
          <p:sp>
            <p:nvSpPr>
              <p:cNvPr id="146" name="Rounded Rectangle 145"/>
              <p:cNvSpPr/>
              <p:nvPr/>
            </p:nvSpPr>
            <p:spPr>
              <a:xfrm>
                <a:off x="1712686" y="957943"/>
                <a:ext cx="8665028" cy="521062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47" name="Oval 146"/>
              <p:cNvSpPr/>
              <p:nvPr/>
            </p:nvSpPr>
            <p:spPr>
              <a:xfrm>
                <a:off x="3275833" y="1226913"/>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1</a:t>
                </a:r>
              </a:p>
            </p:txBody>
          </p:sp>
          <p:sp>
            <p:nvSpPr>
              <p:cNvPr id="148" name="Oval 147"/>
              <p:cNvSpPr/>
              <p:nvPr/>
            </p:nvSpPr>
            <p:spPr>
              <a:xfrm>
                <a:off x="7842682" y="1126746"/>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2</a:t>
                </a:r>
              </a:p>
            </p:txBody>
          </p:sp>
          <p:sp>
            <p:nvSpPr>
              <p:cNvPr id="149" name="Oval 148"/>
              <p:cNvSpPr/>
              <p:nvPr/>
            </p:nvSpPr>
            <p:spPr>
              <a:xfrm>
                <a:off x="2061408" y="3259447"/>
                <a:ext cx="725714" cy="7257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3</a:t>
                </a:r>
              </a:p>
            </p:txBody>
          </p:sp>
          <p:sp>
            <p:nvSpPr>
              <p:cNvPr id="150" name="Oval 149"/>
              <p:cNvSpPr/>
              <p:nvPr/>
            </p:nvSpPr>
            <p:spPr>
              <a:xfrm>
                <a:off x="5547131" y="3259447"/>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4</a:t>
                </a:r>
              </a:p>
            </p:txBody>
          </p:sp>
          <p:sp>
            <p:nvSpPr>
              <p:cNvPr id="151" name="Oval 150"/>
              <p:cNvSpPr/>
              <p:nvPr/>
            </p:nvSpPr>
            <p:spPr>
              <a:xfrm>
                <a:off x="9432376" y="3259447"/>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5</a:t>
                </a:r>
              </a:p>
            </p:txBody>
          </p:sp>
          <p:sp>
            <p:nvSpPr>
              <p:cNvPr id="152" name="Oval 151"/>
              <p:cNvSpPr/>
              <p:nvPr/>
            </p:nvSpPr>
            <p:spPr>
              <a:xfrm>
                <a:off x="3274401" y="5318047"/>
                <a:ext cx="725714" cy="72571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GB" dirty="0"/>
                  <a:t>6</a:t>
                </a:r>
              </a:p>
            </p:txBody>
          </p:sp>
          <p:sp>
            <p:nvSpPr>
              <p:cNvPr id="153" name="Oval 152"/>
              <p:cNvSpPr/>
              <p:nvPr/>
            </p:nvSpPr>
            <p:spPr>
              <a:xfrm>
                <a:off x="7842682" y="5318047"/>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7</a:t>
                </a:r>
              </a:p>
            </p:txBody>
          </p:sp>
        </p:grpSp>
        <p:cxnSp>
          <p:nvCxnSpPr>
            <p:cNvPr id="140" name="Straight Connector 139"/>
            <p:cNvCxnSpPr>
              <a:stCxn id="147" idx="4"/>
              <a:endCxn id="152" idx="0"/>
            </p:cNvCxnSpPr>
            <p:nvPr/>
          </p:nvCxnSpPr>
          <p:spPr>
            <a:xfrm flipH="1">
              <a:off x="3637258" y="1952627"/>
              <a:ext cx="1432" cy="336542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Straight Connector 140"/>
            <p:cNvCxnSpPr>
              <a:stCxn id="147" idx="5"/>
              <a:endCxn id="150" idx="1"/>
            </p:cNvCxnSpPr>
            <p:nvPr/>
          </p:nvCxnSpPr>
          <p:spPr>
            <a:xfrm>
              <a:off x="3895269" y="1846349"/>
              <a:ext cx="1758140" cy="15193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Straight Connector 141"/>
            <p:cNvCxnSpPr>
              <a:endCxn id="150" idx="2"/>
            </p:cNvCxnSpPr>
            <p:nvPr/>
          </p:nvCxnSpPr>
          <p:spPr>
            <a:xfrm>
              <a:off x="2819400" y="3619500"/>
              <a:ext cx="2727731" cy="2804"/>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Straight Connector 142"/>
            <p:cNvCxnSpPr>
              <a:stCxn id="148" idx="3"/>
              <a:endCxn id="150" idx="7"/>
            </p:cNvCxnSpPr>
            <p:nvPr/>
          </p:nvCxnSpPr>
          <p:spPr>
            <a:xfrm flipH="1">
              <a:off x="6166567" y="1746182"/>
              <a:ext cx="1782393"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 name="Straight Connector 143"/>
            <p:cNvCxnSpPr>
              <a:stCxn id="148" idx="5"/>
              <a:endCxn id="151" idx="1"/>
            </p:cNvCxnSpPr>
            <p:nvPr/>
          </p:nvCxnSpPr>
          <p:spPr>
            <a:xfrm>
              <a:off x="8462118" y="1746182"/>
              <a:ext cx="1076536"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Straight Connector 144"/>
            <p:cNvCxnSpPr>
              <a:stCxn id="151" idx="3"/>
              <a:endCxn id="153" idx="7"/>
            </p:cNvCxnSpPr>
            <p:nvPr/>
          </p:nvCxnSpPr>
          <p:spPr>
            <a:xfrm flipH="1">
              <a:off x="8462118" y="3878883"/>
              <a:ext cx="1076536" cy="1545442"/>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54" name="Group 153"/>
          <p:cNvGrpSpPr/>
          <p:nvPr/>
        </p:nvGrpSpPr>
        <p:grpSpPr>
          <a:xfrm>
            <a:off x="1785853" y="844550"/>
            <a:ext cx="8665028" cy="5210629"/>
            <a:chOff x="1712686" y="957943"/>
            <a:chExt cx="8665028" cy="5210629"/>
          </a:xfrm>
        </p:grpSpPr>
        <p:grpSp>
          <p:nvGrpSpPr>
            <p:cNvPr id="155" name="Group 154"/>
            <p:cNvGrpSpPr/>
            <p:nvPr/>
          </p:nvGrpSpPr>
          <p:grpSpPr>
            <a:xfrm>
              <a:off x="1712686" y="957943"/>
              <a:ext cx="8665028" cy="5210629"/>
              <a:chOff x="1712686" y="957943"/>
              <a:chExt cx="8665028" cy="5210629"/>
            </a:xfrm>
          </p:grpSpPr>
          <p:sp>
            <p:nvSpPr>
              <p:cNvPr id="162" name="Rounded Rectangle 161"/>
              <p:cNvSpPr/>
              <p:nvPr/>
            </p:nvSpPr>
            <p:spPr>
              <a:xfrm>
                <a:off x="1712686" y="957943"/>
                <a:ext cx="8665028" cy="521062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163" name="Oval 162"/>
              <p:cNvSpPr/>
              <p:nvPr/>
            </p:nvSpPr>
            <p:spPr>
              <a:xfrm>
                <a:off x="3275833" y="1226913"/>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1</a:t>
                </a:r>
              </a:p>
            </p:txBody>
          </p:sp>
          <p:sp>
            <p:nvSpPr>
              <p:cNvPr id="164" name="Oval 163"/>
              <p:cNvSpPr/>
              <p:nvPr/>
            </p:nvSpPr>
            <p:spPr>
              <a:xfrm>
                <a:off x="7842682" y="1126746"/>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2</a:t>
                </a:r>
              </a:p>
            </p:txBody>
          </p:sp>
          <p:sp>
            <p:nvSpPr>
              <p:cNvPr id="165" name="Oval 164"/>
              <p:cNvSpPr/>
              <p:nvPr/>
            </p:nvSpPr>
            <p:spPr>
              <a:xfrm>
                <a:off x="2061408" y="3259447"/>
                <a:ext cx="725714" cy="725714"/>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GB" dirty="0"/>
                  <a:t>3</a:t>
                </a:r>
              </a:p>
            </p:txBody>
          </p:sp>
          <p:sp>
            <p:nvSpPr>
              <p:cNvPr id="166" name="Oval 165"/>
              <p:cNvSpPr/>
              <p:nvPr/>
            </p:nvSpPr>
            <p:spPr>
              <a:xfrm>
                <a:off x="5547131" y="3259447"/>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4</a:t>
                </a:r>
              </a:p>
            </p:txBody>
          </p:sp>
          <p:sp>
            <p:nvSpPr>
              <p:cNvPr id="167" name="Oval 166"/>
              <p:cNvSpPr/>
              <p:nvPr/>
            </p:nvSpPr>
            <p:spPr>
              <a:xfrm>
                <a:off x="9432376" y="3259447"/>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5</a:t>
                </a:r>
              </a:p>
            </p:txBody>
          </p:sp>
          <p:sp>
            <p:nvSpPr>
              <p:cNvPr id="168" name="Oval 167"/>
              <p:cNvSpPr/>
              <p:nvPr/>
            </p:nvSpPr>
            <p:spPr>
              <a:xfrm>
                <a:off x="3274401" y="5318047"/>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6</a:t>
                </a:r>
              </a:p>
            </p:txBody>
          </p:sp>
          <p:sp>
            <p:nvSpPr>
              <p:cNvPr id="169" name="Oval 168"/>
              <p:cNvSpPr/>
              <p:nvPr/>
            </p:nvSpPr>
            <p:spPr>
              <a:xfrm>
                <a:off x="7842682" y="5318047"/>
                <a:ext cx="725714" cy="725714"/>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7</a:t>
                </a:r>
              </a:p>
            </p:txBody>
          </p:sp>
        </p:grpSp>
        <p:cxnSp>
          <p:nvCxnSpPr>
            <p:cNvPr id="156" name="Straight Connector 155"/>
            <p:cNvCxnSpPr>
              <a:stCxn id="163" idx="4"/>
              <a:endCxn id="168" idx="0"/>
            </p:cNvCxnSpPr>
            <p:nvPr/>
          </p:nvCxnSpPr>
          <p:spPr>
            <a:xfrm flipH="1">
              <a:off x="3637258" y="1952627"/>
              <a:ext cx="1432" cy="336542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7" name="Straight Connector 156"/>
            <p:cNvCxnSpPr>
              <a:stCxn id="163" idx="5"/>
              <a:endCxn id="166" idx="1"/>
            </p:cNvCxnSpPr>
            <p:nvPr/>
          </p:nvCxnSpPr>
          <p:spPr>
            <a:xfrm>
              <a:off x="3895269" y="1846349"/>
              <a:ext cx="1758140" cy="15193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58" name="Straight Connector 157"/>
            <p:cNvCxnSpPr>
              <a:endCxn id="166" idx="2"/>
            </p:cNvCxnSpPr>
            <p:nvPr/>
          </p:nvCxnSpPr>
          <p:spPr>
            <a:xfrm>
              <a:off x="2819400" y="3619500"/>
              <a:ext cx="2727731" cy="2804"/>
            </a:xfrm>
            <a:prstGeom prst="line">
              <a:avLst/>
            </a:prstGeom>
          </p:spPr>
          <p:style>
            <a:lnRef idx="1">
              <a:schemeClr val="accent1"/>
            </a:lnRef>
            <a:fillRef idx="0">
              <a:schemeClr val="accent1"/>
            </a:fillRef>
            <a:effectRef idx="0">
              <a:schemeClr val="accent1"/>
            </a:effectRef>
            <a:fontRef idx="minor">
              <a:schemeClr val="tx1"/>
            </a:fontRef>
          </p:style>
        </p:cxnSp>
        <p:cxnSp>
          <p:nvCxnSpPr>
            <p:cNvPr id="159" name="Straight Connector 158"/>
            <p:cNvCxnSpPr>
              <a:stCxn id="164" idx="3"/>
              <a:endCxn id="166" idx="7"/>
            </p:cNvCxnSpPr>
            <p:nvPr/>
          </p:nvCxnSpPr>
          <p:spPr>
            <a:xfrm flipH="1">
              <a:off x="6166567" y="1746182"/>
              <a:ext cx="1782393"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160" name="Straight Connector 159"/>
            <p:cNvCxnSpPr>
              <a:stCxn id="164" idx="5"/>
              <a:endCxn id="167" idx="1"/>
            </p:cNvCxnSpPr>
            <p:nvPr/>
          </p:nvCxnSpPr>
          <p:spPr>
            <a:xfrm>
              <a:off x="8462118" y="1746182"/>
              <a:ext cx="1076536" cy="1619543"/>
            </a:xfrm>
            <a:prstGeom prst="line">
              <a:avLst/>
            </a:prstGeom>
          </p:spPr>
          <p:style>
            <a:lnRef idx="1">
              <a:schemeClr val="accent1"/>
            </a:lnRef>
            <a:fillRef idx="0">
              <a:schemeClr val="accent1"/>
            </a:fillRef>
            <a:effectRef idx="0">
              <a:schemeClr val="accent1"/>
            </a:effectRef>
            <a:fontRef idx="minor">
              <a:schemeClr val="tx1"/>
            </a:fontRef>
          </p:style>
        </p:cxnSp>
        <p:cxnSp>
          <p:nvCxnSpPr>
            <p:cNvPr id="161" name="Straight Connector 160"/>
            <p:cNvCxnSpPr>
              <a:stCxn id="167" idx="3"/>
              <a:endCxn id="169" idx="7"/>
            </p:cNvCxnSpPr>
            <p:nvPr/>
          </p:nvCxnSpPr>
          <p:spPr>
            <a:xfrm flipH="1">
              <a:off x="8462118" y="3878883"/>
              <a:ext cx="1076536" cy="1545442"/>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752963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201"/>
                                        </p:tgtEl>
                                        <p:attrNameLst>
                                          <p:attrName>style.visibility</p:attrName>
                                        </p:attrNameLst>
                                      </p:cBhvr>
                                      <p:to>
                                        <p:strVal val="visible"/>
                                      </p:to>
                                    </p:set>
                                    <p:animEffect transition="in" filter="fade">
                                      <p:cBhvr>
                                        <p:cTn id="7" dur="500"/>
                                        <p:tgtEl>
                                          <p:spTgt spid="820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8"/>
                                        </p:tgtEl>
                                        <p:attrNameLst>
                                          <p:attrName>style.visibility</p:attrName>
                                        </p:attrNameLst>
                                      </p:cBhvr>
                                      <p:to>
                                        <p:strVal val="visible"/>
                                      </p:to>
                                    </p:set>
                                    <p:animEffect transition="in" filter="fade">
                                      <p:cBhvr>
                                        <p:cTn id="12" dur="500"/>
                                        <p:tgtEl>
                                          <p:spTgt spid="5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4"/>
                                        </p:tgtEl>
                                        <p:attrNameLst>
                                          <p:attrName>style.visibility</p:attrName>
                                        </p:attrNameLst>
                                      </p:cBhvr>
                                      <p:to>
                                        <p:strVal val="visible"/>
                                      </p:to>
                                    </p:set>
                                    <p:animEffect transition="in" filter="fade">
                                      <p:cBhvr>
                                        <p:cTn id="17" dur="500"/>
                                        <p:tgtEl>
                                          <p:spTgt spid="7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0"/>
                                        </p:tgtEl>
                                        <p:attrNameLst>
                                          <p:attrName>style.visibility</p:attrName>
                                        </p:attrNameLst>
                                      </p:cBhvr>
                                      <p:to>
                                        <p:strVal val="visible"/>
                                      </p:to>
                                    </p:set>
                                    <p:animEffect transition="in" filter="fade">
                                      <p:cBhvr>
                                        <p:cTn id="22" dur="500"/>
                                        <p:tgtEl>
                                          <p:spTgt spid="9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6"/>
                                        </p:tgtEl>
                                        <p:attrNameLst>
                                          <p:attrName>style.visibility</p:attrName>
                                        </p:attrNameLst>
                                      </p:cBhvr>
                                      <p:to>
                                        <p:strVal val="visible"/>
                                      </p:to>
                                    </p:set>
                                    <p:animEffect transition="in" filter="fade">
                                      <p:cBhvr>
                                        <p:cTn id="27" dur="500"/>
                                        <p:tgtEl>
                                          <p:spTgt spid="10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22"/>
                                        </p:tgtEl>
                                        <p:attrNameLst>
                                          <p:attrName>style.visibility</p:attrName>
                                        </p:attrNameLst>
                                      </p:cBhvr>
                                      <p:to>
                                        <p:strVal val="visible"/>
                                      </p:to>
                                    </p:set>
                                    <p:animEffect transition="in" filter="fade">
                                      <p:cBhvr>
                                        <p:cTn id="32" dur="500"/>
                                        <p:tgtEl>
                                          <p:spTgt spid="12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38"/>
                                        </p:tgtEl>
                                        <p:attrNameLst>
                                          <p:attrName>style.visibility</p:attrName>
                                        </p:attrNameLst>
                                      </p:cBhvr>
                                      <p:to>
                                        <p:strVal val="visible"/>
                                      </p:to>
                                    </p:set>
                                    <p:animEffect transition="in" filter="fade">
                                      <p:cBhvr>
                                        <p:cTn id="37" dur="500"/>
                                        <p:tgtEl>
                                          <p:spTgt spid="138"/>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54"/>
                                        </p:tgtEl>
                                        <p:attrNameLst>
                                          <p:attrName>style.visibility</p:attrName>
                                        </p:attrNameLst>
                                      </p:cBhvr>
                                      <p:to>
                                        <p:strVal val="visible"/>
                                      </p:to>
                                    </p:set>
                                    <p:animEffect transition="in" filter="fade">
                                      <p:cBhvr>
                                        <p:cTn id="42" dur="500"/>
                                        <p:tgtEl>
                                          <p:spTgt spid="1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TM10001115[[fn=Parcel]]</Template>
  <TotalTime>10963</TotalTime>
  <Words>2721</Words>
  <Application>Microsoft Office PowerPoint</Application>
  <PresentationFormat>Widescreen</PresentationFormat>
  <Paragraphs>298</Paragraphs>
  <Slides>14</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Gill Sans MT</vt:lpstr>
      <vt:lpstr>Parcel</vt:lpstr>
      <vt:lpstr>AI for Games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Portfolio Assignment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for Games</dc:title>
  <dc:creator>Chris Janes</dc:creator>
  <cp:lastModifiedBy>Chris Janes</cp:lastModifiedBy>
  <cp:revision>138</cp:revision>
  <dcterms:created xsi:type="dcterms:W3CDTF">2016-08-04T11:29:51Z</dcterms:created>
  <dcterms:modified xsi:type="dcterms:W3CDTF">2016-10-31T13:51:37Z</dcterms:modified>
</cp:coreProperties>
</file>